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5" r:id="rId1"/>
  </p:sldMasterIdLst>
  <p:notesMasterIdLst>
    <p:notesMasterId r:id="rId48"/>
  </p:notesMasterIdLst>
  <p:sldIdLst>
    <p:sldId id="271" r:id="rId2"/>
    <p:sldId id="275" r:id="rId3"/>
    <p:sldId id="277" r:id="rId4"/>
    <p:sldId id="281" r:id="rId5"/>
    <p:sldId id="279" r:id="rId6"/>
    <p:sldId id="280" r:id="rId7"/>
    <p:sldId id="282" r:id="rId8"/>
    <p:sldId id="283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319" r:id="rId20"/>
    <p:sldId id="284" r:id="rId21"/>
    <p:sldId id="285" r:id="rId22"/>
    <p:sldId id="286" r:id="rId23"/>
    <p:sldId id="287" r:id="rId24"/>
    <p:sldId id="298" r:id="rId25"/>
    <p:sldId id="312" r:id="rId26"/>
    <p:sldId id="309" r:id="rId27"/>
    <p:sldId id="310" r:id="rId28"/>
    <p:sldId id="311" r:id="rId29"/>
    <p:sldId id="313" r:id="rId30"/>
    <p:sldId id="314" r:id="rId31"/>
    <p:sldId id="315" r:id="rId32"/>
    <p:sldId id="316" r:id="rId33"/>
    <p:sldId id="317" r:id="rId34"/>
    <p:sldId id="318" r:id="rId35"/>
    <p:sldId id="299" r:id="rId36"/>
    <p:sldId id="300" r:id="rId37"/>
    <p:sldId id="301" r:id="rId38"/>
    <p:sldId id="302" r:id="rId39"/>
    <p:sldId id="303" r:id="rId40"/>
    <p:sldId id="304" r:id="rId41"/>
    <p:sldId id="306" r:id="rId42"/>
    <p:sldId id="305" r:id="rId43"/>
    <p:sldId id="307" r:id="rId44"/>
    <p:sldId id="308" r:id="rId45"/>
    <p:sldId id="278" r:id="rId46"/>
    <p:sldId id="276" r:id="rId47"/>
  </p:sldIdLst>
  <p:sldSz cx="16256000" cy="9144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rgbClr val="414141"/>
        </a:solidFill>
        <a:latin typeface="Gill Sans Light" charset="0"/>
        <a:ea typeface="ヒラギノ角ゴ ProN W3" charset="-128"/>
        <a:cs typeface="+mn-cs"/>
        <a:sym typeface="Gill Sans Light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kern="1200">
        <a:solidFill>
          <a:srgbClr val="414141"/>
        </a:solidFill>
        <a:latin typeface="Gill Sans Light" charset="0"/>
        <a:ea typeface="ヒラギノ角ゴ ProN W3" charset="-128"/>
        <a:cs typeface="+mn-cs"/>
        <a:sym typeface="Gill Sans Light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800" kern="1200">
        <a:solidFill>
          <a:srgbClr val="414141"/>
        </a:solidFill>
        <a:latin typeface="Gill Sans Light" charset="0"/>
        <a:ea typeface="ヒラギノ角ゴ ProN W3" charset="-128"/>
        <a:cs typeface="+mn-cs"/>
        <a:sym typeface="Gill Sans Light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800" kern="1200">
        <a:solidFill>
          <a:srgbClr val="414141"/>
        </a:solidFill>
        <a:latin typeface="Gill Sans Light" charset="0"/>
        <a:ea typeface="ヒラギノ角ゴ ProN W3" charset="-128"/>
        <a:cs typeface="+mn-cs"/>
        <a:sym typeface="Gill Sans Light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800" kern="1200">
        <a:solidFill>
          <a:srgbClr val="414141"/>
        </a:solidFill>
        <a:latin typeface="Gill Sans Light" charset="0"/>
        <a:ea typeface="ヒラギノ角ゴ ProN W3" charset="-128"/>
        <a:cs typeface="+mn-cs"/>
        <a:sym typeface="Gill Sans Light" charset="0"/>
      </a:defRPr>
    </a:lvl5pPr>
    <a:lvl6pPr marL="2286000" algn="l" defTabSz="914400" rtl="0" eaLnBrk="1" latinLnBrk="0" hangingPunct="1">
      <a:defRPr sz="3800" kern="1200">
        <a:solidFill>
          <a:srgbClr val="414141"/>
        </a:solidFill>
        <a:latin typeface="Gill Sans Light" charset="0"/>
        <a:ea typeface="ヒラギノ角ゴ ProN W3" charset="-128"/>
        <a:cs typeface="+mn-cs"/>
        <a:sym typeface="Gill Sans Light" charset="0"/>
      </a:defRPr>
    </a:lvl6pPr>
    <a:lvl7pPr marL="2743200" algn="l" defTabSz="914400" rtl="0" eaLnBrk="1" latinLnBrk="0" hangingPunct="1">
      <a:defRPr sz="3800" kern="1200">
        <a:solidFill>
          <a:srgbClr val="414141"/>
        </a:solidFill>
        <a:latin typeface="Gill Sans Light" charset="0"/>
        <a:ea typeface="ヒラギノ角ゴ ProN W3" charset="-128"/>
        <a:cs typeface="+mn-cs"/>
        <a:sym typeface="Gill Sans Light" charset="0"/>
      </a:defRPr>
    </a:lvl7pPr>
    <a:lvl8pPr marL="3200400" algn="l" defTabSz="914400" rtl="0" eaLnBrk="1" latinLnBrk="0" hangingPunct="1">
      <a:defRPr sz="3800" kern="1200">
        <a:solidFill>
          <a:srgbClr val="414141"/>
        </a:solidFill>
        <a:latin typeface="Gill Sans Light" charset="0"/>
        <a:ea typeface="ヒラギノ角ゴ ProN W3" charset="-128"/>
        <a:cs typeface="+mn-cs"/>
        <a:sym typeface="Gill Sans Light" charset="0"/>
      </a:defRPr>
    </a:lvl8pPr>
    <a:lvl9pPr marL="3657600" algn="l" defTabSz="914400" rtl="0" eaLnBrk="1" latinLnBrk="0" hangingPunct="1">
      <a:defRPr sz="3800" kern="1200">
        <a:solidFill>
          <a:srgbClr val="414141"/>
        </a:solidFill>
        <a:latin typeface="Gill Sans Light" charset="0"/>
        <a:ea typeface="ヒラギノ角ゴ ProN W3" charset="-128"/>
        <a:cs typeface="+mn-cs"/>
        <a:sym typeface="Gill Sans Light" charset="0"/>
      </a:defRPr>
    </a:lvl9pPr>
  </p:defaultTextStyle>
  <p:extLst>
    <p:ext uri="{521415D9-36F7-43E2-AB2F-B90AF26B5E84}">
      <p14:sectionLst xmlns:p14="http://schemas.microsoft.com/office/powerpoint/2010/main">
        <p14:section name="Intro" id="{8883EE3C-826E-4902-AD24-BFE957C6BBFD}">
          <p14:sldIdLst>
            <p14:sldId id="271"/>
            <p14:sldId id="275"/>
            <p14:sldId id="277"/>
          </p14:sldIdLst>
        </p14:section>
        <p14:section name="ToolBox Intro" id="{F2C75671-9105-43B0-A780-A959CBA7B152}">
          <p14:sldIdLst>
            <p14:sldId id="281"/>
            <p14:sldId id="279"/>
          </p14:sldIdLst>
        </p14:section>
        <p14:section name="LAN Firmware Download" id="{271FA204-1DF1-406E-A89E-58CB36B02AC6}">
          <p14:sldIdLst>
            <p14:sldId id="280"/>
            <p14:sldId id="282"/>
            <p14:sldId id="283"/>
          </p14:sldIdLst>
        </p14:section>
        <p14:section name="Panel Debug" id="{B143683D-0424-4F66-8D7B-DCE67848884B}">
          <p14:sldIdLst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319"/>
          </p14:sldIdLst>
        </p14:section>
        <p14:section name="Standalone Test" id="{D0C38D9A-F38A-4BD3-8DE3-B133DF69AE2F}">
          <p14:sldIdLst>
            <p14:sldId id="284"/>
            <p14:sldId id="285"/>
            <p14:sldId id="286"/>
            <p14:sldId id="287"/>
            <p14:sldId id="298"/>
          </p14:sldIdLst>
        </p14:section>
        <p14:section name="IP Troubleshooting" id="{A1E267EC-1A49-4CF8-8FF0-55E69C0F5B1B}">
          <p14:sldIdLst>
            <p14:sldId id="312"/>
            <p14:sldId id="309"/>
            <p14:sldId id="310"/>
            <p14:sldId id="311"/>
            <p14:sldId id="313"/>
            <p14:sldId id="314"/>
            <p14:sldId id="315"/>
            <p14:sldId id="316"/>
            <p14:sldId id="317"/>
            <p14:sldId id="318"/>
          </p14:sldIdLst>
        </p14:section>
        <p14:section name="Misc." id="{6FAAF7A1-B3E4-4F72-B749-BFEBFC047EB5}">
          <p14:sldIdLst>
            <p14:sldId id="299"/>
            <p14:sldId id="300"/>
          </p14:sldIdLst>
        </p14:section>
        <p14:section name="New Products" id="{F780AC3D-82AA-4193-B243-DC2AB457C67B}">
          <p14:sldIdLst>
            <p14:sldId id="301"/>
            <p14:sldId id="302"/>
            <p14:sldId id="303"/>
            <p14:sldId id="304"/>
          </p14:sldIdLst>
        </p14:section>
        <p14:section name="Audio Sensor" id="{07C5B90C-6A76-438E-8786-B8781F217F7F}">
          <p14:sldIdLst>
            <p14:sldId id="306"/>
            <p14:sldId id="305"/>
            <p14:sldId id="307"/>
            <p14:sldId id="308"/>
          </p14:sldIdLst>
        </p14:section>
        <p14:section name="Questions" id="{A6943F2C-2D76-47C3-A8F1-0E5E2D9F855B}">
          <p14:sldIdLst>
            <p14:sldId id="278"/>
          </p14:sldIdLst>
        </p14:section>
        <p14:section name="End" id="{4257C46D-03AB-455C-8264-F106EE90E805}">
          <p14:sldIdLst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D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2"/>
    <p:restoredTop sz="93759" autoAdjust="0"/>
  </p:normalViewPr>
  <p:slideViewPr>
    <p:cSldViewPr>
      <p:cViewPr varScale="1">
        <p:scale>
          <a:sx n="65" d="100"/>
          <a:sy n="65" d="100"/>
        </p:scale>
        <p:origin x="450" y="78"/>
      </p:cViewPr>
      <p:guideLst>
        <p:guide orient="horz" pos="2880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C6875-DFEA-6F42-A124-B4C4BE0DC6F9}" type="doc">
      <dgm:prSet loTypeId="urn:microsoft.com/office/officeart/2005/8/layout/hProcess9" loCatId="" qsTypeId="urn:microsoft.com/office/officeart/2005/8/quickstyle/simple2" qsCatId="simple" csTypeId="urn:microsoft.com/office/officeart/2005/8/colors/accent1_3" csCatId="accent1" phldr="1"/>
      <dgm:spPr/>
    </dgm:pt>
    <dgm:pt modelId="{E255ABCD-FA11-5B4E-A360-0D998B7F79CC}">
      <dgm:prSet phldrT="[Text]"/>
      <dgm:spPr/>
      <dgm:t>
        <a:bodyPr/>
        <a:lstStyle/>
        <a:p>
          <a:r>
            <a:rPr lang="en-US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Review Panel programming</a:t>
          </a:r>
          <a:endParaRPr lang="en-US" dirty="0">
            <a:solidFill>
              <a:schemeClr val="accent2"/>
            </a:solidFill>
            <a:latin typeface="Myriad Pro" charset="0"/>
            <a:ea typeface="Myriad Pro" charset="0"/>
            <a:cs typeface="Myriad Pro" charset="0"/>
          </a:endParaRPr>
        </a:p>
      </dgm:t>
    </dgm:pt>
    <dgm:pt modelId="{E087D99B-F2AE-4841-B50B-B87B06000A12}" type="parTrans" cxnId="{758853CB-9B3B-5D4A-92FB-8BF869407AC3}">
      <dgm:prSet/>
      <dgm:spPr/>
      <dgm:t>
        <a:bodyPr/>
        <a:lstStyle/>
        <a:p>
          <a:endParaRPr lang="en-US"/>
        </a:p>
      </dgm:t>
    </dgm:pt>
    <dgm:pt modelId="{9CE33EB0-961C-2C48-B385-976B6034B1B0}" type="sibTrans" cxnId="{758853CB-9B3B-5D4A-92FB-8BF869407AC3}">
      <dgm:prSet/>
      <dgm:spPr/>
      <dgm:t>
        <a:bodyPr/>
        <a:lstStyle/>
        <a:p>
          <a:endParaRPr lang="en-US"/>
        </a:p>
      </dgm:t>
    </dgm:pt>
    <dgm:pt modelId="{08F240D4-5780-2A49-A3D0-29A5C488FFB3}">
      <dgm:prSet phldrT="[Text]"/>
      <dgm:spPr/>
      <dgm:t>
        <a:bodyPr/>
        <a:lstStyle/>
        <a:p>
          <a:r>
            <a:rPr lang="en-US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Run</a:t>
          </a:r>
          <a:r>
            <a:rPr lang="en-US" baseline="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 Standalone Tester</a:t>
          </a:r>
          <a:endParaRPr lang="en-US" dirty="0">
            <a:solidFill>
              <a:schemeClr val="accent2"/>
            </a:solidFill>
            <a:latin typeface="Myriad Pro" charset="0"/>
            <a:ea typeface="Myriad Pro" charset="0"/>
            <a:cs typeface="Myriad Pro" charset="0"/>
          </a:endParaRPr>
        </a:p>
      </dgm:t>
    </dgm:pt>
    <dgm:pt modelId="{894F91EC-C1DC-5E45-A3F6-EE5827D92828}" type="parTrans" cxnId="{E1C092A7-0C68-264E-A9C4-CE7D9FD79744}">
      <dgm:prSet/>
      <dgm:spPr/>
      <dgm:t>
        <a:bodyPr/>
        <a:lstStyle/>
        <a:p>
          <a:endParaRPr lang="en-US"/>
        </a:p>
      </dgm:t>
    </dgm:pt>
    <dgm:pt modelId="{95D91645-CF76-6A41-AA3D-1EE2D6F26A0F}" type="sibTrans" cxnId="{E1C092A7-0C68-264E-A9C4-CE7D9FD79744}">
      <dgm:prSet/>
      <dgm:spPr/>
      <dgm:t>
        <a:bodyPr/>
        <a:lstStyle/>
        <a:p>
          <a:endParaRPr lang="en-US"/>
        </a:p>
      </dgm:t>
    </dgm:pt>
    <dgm:pt modelId="{EC515F0F-833A-074A-8A75-34211B1B951A}">
      <dgm:prSet phldrT="[Text]"/>
      <dgm:spPr/>
      <dgm:t>
        <a:bodyPr/>
        <a:lstStyle/>
        <a:p>
          <a:r>
            <a:rPr lang="en-US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Verify CS is</a:t>
          </a:r>
          <a:r>
            <a:rPr lang="en-US" baseline="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 ready to receive signals</a:t>
          </a:r>
          <a:endParaRPr lang="en-US" dirty="0">
            <a:solidFill>
              <a:schemeClr val="accent2"/>
            </a:solidFill>
            <a:latin typeface="Myriad Pro" charset="0"/>
            <a:ea typeface="Myriad Pro" charset="0"/>
            <a:cs typeface="Myriad Pro" charset="0"/>
          </a:endParaRPr>
        </a:p>
      </dgm:t>
    </dgm:pt>
    <dgm:pt modelId="{7930A795-8585-E24C-9AEC-2BED15DF20CA}" type="parTrans" cxnId="{4D179322-30A3-F843-BE92-FA54E32326A7}">
      <dgm:prSet/>
      <dgm:spPr/>
      <dgm:t>
        <a:bodyPr/>
        <a:lstStyle/>
        <a:p>
          <a:endParaRPr lang="en-US"/>
        </a:p>
      </dgm:t>
    </dgm:pt>
    <dgm:pt modelId="{983E7743-96EB-BB46-A075-D6EE1E7812C9}" type="sibTrans" cxnId="{4D179322-30A3-F843-BE92-FA54E32326A7}">
      <dgm:prSet/>
      <dgm:spPr/>
      <dgm:t>
        <a:bodyPr/>
        <a:lstStyle/>
        <a:p>
          <a:endParaRPr lang="en-US"/>
        </a:p>
      </dgm:t>
    </dgm:pt>
    <dgm:pt modelId="{CB610864-44AF-8F42-AC7B-BF23EC51ABB7}">
      <dgm:prSet phldrT="[Text]"/>
      <dgm:spPr/>
      <dgm:t>
        <a:bodyPr/>
        <a:lstStyle/>
        <a:p>
          <a:r>
            <a:rPr lang="en-US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Signals</a:t>
          </a:r>
          <a:r>
            <a:rPr lang="en-US" baseline="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 Flowing to CS</a:t>
          </a:r>
          <a:endParaRPr lang="en-US" dirty="0">
            <a:solidFill>
              <a:schemeClr val="accent2"/>
            </a:solidFill>
            <a:latin typeface="Myriad Pro" charset="0"/>
            <a:ea typeface="Myriad Pro" charset="0"/>
            <a:cs typeface="Myriad Pro" charset="0"/>
          </a:endParaRPr>
        </a:p>
      </dgm:t>
    </dgm:pt>
    <dgm:pt modelId="{60F648CB-E72B-B34D-969D-51EB689A6D43}" type="parTrans" cxnId="{A98461A0-79D4-CE41-9B28-E7E2DC4EC779}">
      <dgm:prSet/>
      <dgm:spPr/>
      <dgm:t>
        <a:bodyPr/>
        <a:lstStyle/>
        <a:p>
          <a:endParaRPr lang="en-US"/>
        </a:p>
      </dgm:t>
    </dgm:pt>
    <dgm:pt modelId="{9F5F1915-3187-A740-9CAF-58135FC15031}" type="sibTrans" cxnId="{A98461A0-79D4-CE41-9B28-E7E2DC4EC779}">
      <dgm:prSet/>
      <dgm:spPr/>
      <dgm:t>
        <a:bodyPr/>
        <a:lstStyle/>
        <a:p>
          <a:endParaRPr lang="en-US"/>
        </a:p>
      </dgm:t>
    </dgm:pt>
    <dgm:pt modelId="{4A919168-853C-F34C-802E-3103BED9642D}" type="pres">
      <dgm:prSet presAssocID="{0BEC6875-DFEA-6F42-A124-B4C4BE0DC6F9}" presName="CompostProcess" presStyleCnt="0">
        <dgm:presLayoutVars>
          <dgm:dir/>
          <dgm:resizeHandles val="exact"/>
        </dgm:presLayoutVars>
      </dgm:prSet>
      <dgm:spPr/>
    </dgm:pt>
    <dgm:pt modelId="{6C5D9064-82BF-1243-B5BA-716603E0E0A7}" type="pres">
      <dgm:prSet presAssocID="{0BEC6875-DFEA-6F42-A124-B4C4BE0DC6F9}" presName="arrow" presStyleLbl="bgShp" presStyleIdx="0" presStyleCnt="1"/>
      <dgm:spPr/>
      <dgm:t>
        <a:bodyPr/>
        <a:lstStyle/>
        <a:p>
          <a:endParaRPr lang="en-US"/>
        </a:p>
      </dgm:t>
    </dgm:pt>
    <dgm:pt modelId="{88C4AEC7-C7DF-C148-97D2-6E000DB56472}" type="pres">
      <dgm:prSet presAssocID="{0BEC6875-DFEA-6F42-A124-B4C4BE0DC6F9}" presName="linearProcess" presStyleCnt="0"/>
      <dgm:spPr/>
    </dgm:pt>
    <dgm:pt modelId="{B681E571-93EE-4B42-BF63-46DB7747433B}" type="pres">
      <dgm:prSet presAssocID="{E255ABCD-FA11-5B4E-A360-0D998B7F79C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11B3F-1946-F849-B65D-8A191895BD48}" type="pres">
      <dgm:prSet presAssocID="{9CE33EB0-961C-2C48-B385-976B6034B1B0}" presName="sibTrans" presStyleCnt="0"/>
      <dgm:spPr/>
    </dgm:pt>
    <dgm:pt modelId="{A0CD272F-3892-5F4D-9C82-3E8FA41418DF}" type="pres">
      <dgm:prSet presAssocID="{08F240D4-5780-2A49-A3D0-29A5C488FFB3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9006B-52D8-E643-B54B-0BEDF3EB1AC3}" type="pres">
      <dgm:prSet presAssocID="{95D91645-CF76-6A41-AA3D-1EE2D6F26A0F}" presName="sibTrans" presStyleCnt="0"/>
      <dgm:spPr/>
    </dgm:pt>
    <dgm:pt modelId="{8CD7AAE7-1FBE-5349-BA69-38AF458AF980}" type="pres">
      <dgm:prSet presAssocID="{EC515F0F-833A-074A-8A75-34211B1B951A}" presName="textNode" presStyleLbl="node1" presStyleIdx="2" presStyleCnt="4" custLinFactNeighborX="20640" custLinFactNeighborY="-1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F29F9-F7F1-1E46-A62F-26228BD74A86}" type="pres">
      <dgm:prSet presAssocID="{983E7743-96EB-BB46-A075-D6EE1E7812C9}" presName="sibTrans" presStyleCnt="0"/>
      <dgm:spPr/>
    </dgm:pt>
    <dgm:pt modelId="{69860CEE-758A-344C-80E5-6D373708222A}" type="pres">
      <dgm:prSet presAssocID="{CB610864-44AF-8F42-AC7B-BF23EC51ABB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59DEF9-A970-4E38-9833-5BBE98452D82}" type="presOf" srcId="{EC515F0F-833A-074A-8A75-34211B1B951A}" destId="{8CD7AAE7-1FBE-5349-BA69-38AF458AF980}" srcOrd="0" destOrd="0" presId="urn:microsoft.com/office/officeart/2005/8/layout/hProcess9"/>
    <dgm:cxn modelId="{A98461A0-79D4-CE41-9B28-E7E2DC4EC779}" srcId="{0BEC6875-DFEA-6F42-A124-B4C4BE0DC6F9}" destId="{CB610864-44AF-8F42-AC7B-BF23EC51ABB7}" srcOrd="3" destOrd="0" parTransId="{60F648CB-E72B-B34D-969D-51EB689A6D43}" sibTransId="{9F5F1915-3187-A740-9CAF-58135FC15031}"/>
    <dgm:cxn modelId="{E1C092A7-0C68-264E-A9C4-CE7D9FD79744}" srcId="{0BEC6875-DFEA-6F42-A124-B4C4BE0DC6F9}" destId="{08F240D4-5780-2A49-A3D0-29A5C488FFB3}" srcOrd="1" destOrd="0" parTransId="{894F91EC-C1DC-5E45-A3F6-EE5827D92828}" sibTransId="{95D91645-CF76-6A41-AA3D-1EE2D6F26A0F}"/>
    <dgm:cxn modelId="{550C99DA-E41D-48D2-A944-2438BD8A1F19}" type="presOf" srcId="{E255ABCD-FA11-5B4E-A360-0D998B7F79CC}" destId="{B681E571-93EE-4B42-BF63-46DB7747433B}" srcOrd="0" destOrd="0" presId="urn:microsoft.com/office/officeart/2005/8/layout/hProcess9"/>
    <dgm:cxn modelId="{31F840E3-B8BE-4509-8BD1-7B0023322034}" type="presOf" srcId="{CB610864-44AF-8F42-AC7B-BF23EC51ABB7}" destId="{69860CEE-758A-344C-80E5-6D373708222A}" srcOrd="0" destOrd="0" presId="urn:microsoft.com/office/officeart/2005/8/layout/hProcess9"/>
    <dgm:cxn modelId="{E0A909F3-D769-44FA-B122-68897A7B1112}" type="presOf" srcId="{0BEC6875-DFEA-6F42-A124-B4C4BE0DC6F9}" destId="{4A919168-853C-F34C-802E-3103BED9642D}" srcOrd="0" destOrd="0" presId="urn:microsoft.com/office/officeart/2005/8/layout/hProcess9"/>
    <dgm:cxn modelId="{758853CB-9B3B-5D4A-92FB-8BF869407AC3}" srcId="{0BEC6875-DFEA-6F42-A124-B4C4BE0DC6F9}" destId="{E255ABCD-FA11-5B4E-A360-0D998B7F79CC}" srcOrd="0" destOrd="0" parTransId="{E087D99B-F2AE-4841-B50B-B87B06000A12}" sibTransId="{9CE33EB0-961C-2C48-B385-976B6034B1B0}"/>
    <dgm:cxn modelId="{4D179322-30A3-F843-BE92-FA54E32326A7}" srcId="{0BEC6875-DFEA-6F42-A124-B4C4BE0DC6F9}" destId="{EC515F0F-833A-074A-8A75-34211B1B951A}" srcOrd="2" destOrd="0" parTransId="{7930A795-8585-E24C-9AEC-2BED15DF20CA}" sibTransId="{983E7743-96EB-BB46-A075-D6EE1E7812C9}"/>
    <dgm:cxn modelId="{5BBC023E-2EDA-450C-8623-C07D3D55305B}" type="presOf" srcId="{08F240D4-5780-2A49-A3D0-29A5C488FFB3}" destId="{A0CD272F-3892-5F4D-9C82-3E8FA41418DF}" srcOrd="0" destOrd="0" presId="urn:microsoft.com/office/officeart/2005/8/layout/hProcess9"/>
    <dgm:cxn modelId="{FC3E54CC-8E17-4487-83B3-258ED87FF9D9}" type="presParOf" srcId="{4A919168-853C-F34C-802E-3103BED9642D}" destId="{6C5D9064-82BF-1243-B5BA-716603E0E0A7}" srcOrd="0" destOrd="0" presId="urn:microsoft.com/office/officeart/2005/8/layout/hProcess9"/>
    <dgm:cxn modelId="{6C46BC3B-21FD-4E1D-B14B-558F2717E00A}" type="presParOf" srcId="{4A919168-853C-F34C-802E-3103BED9642D}" destId="{88C4AEC7-C7DF-C148-97D2-6E000DB56472}" srcOrd="1" destOrd="0" presId="urn:microsoft.com/office/officeart/2005/8/layout/hProcess9"/>
    <dgm:cxn modelId="{C31F5289-F8A2-48CC-A983-C09DDC092B6C}" type="presParOf" srcId="{88C4AEC7-C7DF-C148-97D2-6E000DB56472}" destId="{B681E571-93EE-4B42-BF63-46DB7747433B}" srcOrd="0" destOrd="0" presId="urn:microsoft.com/office/officeart/2005/8/layout/hProcess9"/>
    <dgm:cxn modelId="{4DB3E2BE-7EAC-41FF-8062-2C0B9E006731}" type="presParOf" srcId="{88C4AEC7-C7DF-C148-97D2-6E000DB56472}" destId="{F4411B3F-1946-F849-B65D-8A191895BD48}" srcOrd="1" destOrd="0" presId="urn:microsoft.com/office/officeart/2005/8/layout/hProcess9"/>
    <dgm:cxn modelId="{CA95E91B-FBC7-40F8-BA88-C497A489BF79}" type="presParOf" srcId="{88C4AEC7-C7DF-C148-97D2-6E000DB56472}" destId="{A0CD272F-3892-5F4D-9C82-3E8FA41418DF}" srcOrd="2" destOrd="0" presId="urn:microsoft.com/office/officeart/2005/8/layout/hProcess9"/>
    <dgm:cxn modelId="{F61C3C0A-2060-4F21-9396-848590001224}" type="presParOf" srcId="{88C4AEC7-C7DF-C148-97D2-6E000DB56472}" destId="{01F9006B-52D8-E643-B54B-0BEDF3EB1AC3}" srcOrd="3" destOrd="0" presId="urn:microsoft.com/office/officeart/2005/8/layout/hProcess9"/>
    <dgm:cxn modelId="{8FC87550-E3E2-4068-B7F1-F0C7431E3E41}" type="presParOf" srcId="{88C4AEC7-C7DF-C148-97D2-6E000DB56472}" destId="{8CD7AAE7-1FBE-5349-BA69-38AF458AF980}" srcOrd="4" destOrd="0" presId="urn:microsoft.com/office/officeart/2005/8/layout/hProcess9"/>
    <dgm:cxn modelId="{00F02EE5-E160-41CC-A678-672D7833846E}" type="presParOf" srcId="{88C4AEC7-C7DF-C148-97D2-6E000DB56472}" destId="{EA5F29F9-F7F1-1E46-A62F-26228BD74A86}" srcOrd="5" destOrd="0" presId="urn:microsoft.com/office/officeart/2005/8/layout/hProcess9"/>
    <dgm:cxn modelId="{D34DB202-29BC-4954-822C-C1ADAF2C9D58}" type="presParOf" srcId="{88C4AEC7-C7DF-C148-97D2-6E000DB56472}" destId="{69860CEE-758A-344C-80E5-6D373708222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EC6875-DFEA-6F42-A124-B4C4BE0DC6F9}" type="doc">
      <dgm:prSet loTypeId="urn:microsoft.com/office/officeart/2005/8/layout/hProcess9" loCatId="" qsTypeId="urn:microsoft.com/office/officeart/2005/8/quickstyle/simple2" qsCatId="simple" csTypeId="urn:microsoft.com/office/officeart/2005/8/colors/accent1_3" csCatId="accent1" phldr="1"/>
      <dgm:spPr/>
    </dgm:pt>
    <dgm:pt modelId="{E255ABCD-FA11-5B4E-A360-0D998B7F79CC}">
      <dgm:prSet phldrT="[Text]"/>
      <dgm:spPr/>
      <dgm:t>
        <a:bodyPr/>
        <a:lstStyle/>
        <a:p>
          <a:r>
            <a:rPr lang="en-US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Review Panel programming</a:t>
          </a:r>
          <a:endParaRPr lang="en-US" dirty="0">
            <a:solidFill>
              <a:schemeClr val="accent2"/>
            </a:solidFill>
            <a:latin typeface="Myriad Pro" charset="0"/>
            <a:ea typeface="Myriad Pro" charset="0"/>
            <a:cs typeface="Myriad Pro" charset="0"/>
          </a:endParaRPr>
        </a:p>
      </dgm:t>
    </dgm:pt>
    <dgm:pt modelId="{E087D99B-F2AE-4841-B50B-B87B06000A12}" type="parTrans" cxnId="{758853CB-9B3B-5D4A-92FB-8BF869407AC3}">
      <dgm:prSet/>
      <dgm:spPr/>
      <dgm:t>
        <a:bodyPr/>
        <a:lstStyle/>
        <a:p>
          <a:endParaRPr lang="en-US"/>
        </a:p>
      </dgm:t>
    </dgm:pt>
    <dgm:pt modelId="{9CE33EB0-961C-2C48-B385-976B6034B1B0}" type="sibTrans" cxnId="{758853CB-9B3B-5D4A-92FB-8BF869407AC3}">
      <dgm:prSet/>
      <dgm:spPr/>
      <dgm:t>
        <a:bodyPr/>
        <a:lstStyle/>
        <a:p>
          <a:endParaRPr lang="en-US"/>
        </a:p>
      </dgm:t>
    </dgm:pt>
    <dgm:pt modelId="{08F240D4-5780-2A49-A3D0-29A5C488FFB3}">
      <dgm:prSet phldrT="[Text]"/>
      <dgm:spPr/>
      <dgm:t>
        <a:bodyPr/>
        <a:lstStyle/>
        <a:p>
          <a:r>
            <a:rPr lang="en-US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Run</a:t>
          </a:r>
          <a:r>
            <a:rPr lang="en-US" baseline="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 Standalone Tester</a:t>
          </a:r>
          <a:endParaRPr lang="en-US" dirty="0">
            <a:solidFill>
              <a:schemeClr val="accent2"/>
            </a:solidFill>
            <a:latin typeface="Myriad Pro" charset="0"/>
            <a:ea typeface="Myriad Pro" charset="0"/>
            <a:cs typeface="Myriad Pro" charset="0"/>
          </a:endParaRPr>
        </a:p>
      </dgm:t>
    </dgm:pt>
    <dgm:pt modelId="{894F91EC-C1DC-5E45-A3F6-EE5827D92828}" type="parTrans" cxnId="{E1C092A7-0C68-264E-A9C4-CE7D9FD79744}">
      <dgm:prSet/>
      <dgm:spPr/>
      <dgm:t>
        <a:bodyPr/>
        <a:lstStyle/>
        <a:p>
          <a:endParaRPr lang="en-US"/>
        </a:p>
      </dgm:t>
    </dgm:pt>
    <dgm:pt modelId="{95D91645-CF76-6A41-AA3D-1EE2D6F26A0F}" type="sibTrans" cxnId="{E1C092A7-0C68-264E-A9C4-CE7D9FD79744}">
      <dgm:prSet/>
      <dgm:spPr/>
      <dgm:t>
        <a:bodyPr/>
        <a:lstStyle/>
        <a:p>
          <a:endParaRPr lang="en-US"/>
        </a:p>
      </dgm:t>
    </dgm:pt>
    <dgm:pt modelId="{EC515F0F-833A-074A-8A75-34211B1B951A}">
      <dgm:prSet phldrT="[Text]"/>
      <dgm:spPr/>
      <dgm:t>
        <a:bodyPr/>
        <a:lstStyle/>
        <a:p>
          <a:r>
            <a:rPr lang="en-US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Verify using latest Configuration file</a:t>
          </a:r>
          <a:r>
            <a:rPr lang="en-US" baseline="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 </a:t>
          </a:r>
          <a:r>
            <a:rPr lang="en-US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in Cradle point</a:t>
          </a:r>
          <a:endParaRPr lang="en-US" dirty="0">
            <a:solidFill>
              <a:schemeClr val="accent2"/>
            </a:solidFill>
            <a:latin typeface="Myriad Pro" charset="0"/>
            <a:ea typeface="Myriad Pro" charset="0"/>
            <a:cs typeface="Myriad Pro" charset="0"/>
          </a:endParaRPr>
        </a:p>
      </dgm:t>
    </dgm:pt>
    <dgm:pt modelId="{7930A795-8585-E24C-9AEC-2BED15DF20CA}" type="parTrans" cxnId="{4D179322-30A3-F843-BE92-FA54E32326A7}">
      <dgm:prSet/>
      <dgm:spPr/>
      <dgm:t>
        <a:bodyPr/>
        <a:lstStyle/>
        <a:p>
          <a:endParaRPr lang="en-US"/>
        </a:p>
      </dgm:t>
    </dgm:pt>
    <dgm:pt modelId="{983E7743-96EB-BB46-A075-D6EE1E7812C9}" type="sibTrans" cxnId="{4D179322-30A3-F843-BE92-FA54E32326A7}">
      <dgm:prSet/>
      <dgm:spPr/>
      <dgm:t>
        <a:bodyPr/>
        <a:lstStyle/>
        <a:p>
          <a:endParaRPr lang="en-US"/>
        </a:p>
      </dgm:t>
    </dgm:pt>
    <dgm:pt modelId="{CB610864-44AF-8F42-AC7B-BF23EC51ABB7}">
      <dgm:prSet phldrT="[Text]"/>
      <dgm:spPr/>
      <dgm:t>
        <a:bodyPr/>
        <a:lstStyle/>
        <a:p>
          <a:r>
            <a:rPr lang="en-US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Signals</a:t>
          </a:r>
          <a:r>
            <a:rPr lang="en-US" baseline="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 Flowing to CS</a:t>
          </a:r>
          <a:endParaRPr lang="en-US" dirty="0">
            <a:solidFill>
              <a:schemeClr val="accent2"/>
            </a:solidFill>
            <a:latin typeface="Myriad Pro" charset="0"/>
            <a:ea typeface="Myriad Pro" charset="0"/>
            <a:cs typeface="Myriad Pro" charset="0"/>
          </a:endParaRPr>
        </a:p>
      </dgm:t>
    </dgm:pt>
    <dgm:pt modelId="{60F648CB-E72B-B34D-969D-51EB689A6D43}" type="parTrans" cxnId="{A98461A0-79D4-CE41-9B28-E7E2DC4EC779}">
      <dgm:prSet/>
      <dgm:spPr/>
      <dgm:t>
        <a:bodyPr/>
        <a:lstStyle/>
        <a:p>
          <a:endParaRPr lang="en-US"/>
        </a:p>
      </dgm:t>
    </dgm:pt>
    <dgm:pt modelId="{9F5F1915-3187-A740-9CAF-58135FC15031}" type="sibTrans" cxnId="{A98461A0-79D4-CE41-9B28-E7E2DC4EC779}">
      <dgm:prSet/>
      <dgm:spPr/>
      <dgm:t>
        <a:bodyPr/>
        <a:lstStyle/>
        <a:p>
          <a:endParaRPr lang="en-US"/>
        </a:p>
      </dgm:t>
    </dgm:pt>
    <dgm:pt modelId="{4A919168-853C-F34C-802E-3103BED9642D}" type="pres">
      <dgm:prSet presAssocID="{0BEC6875-DFEA-6F42-A124-B4C4BE0DC6F9}" presName="CompostProcess" presStyleCnt="0">
        <dgm:presLayoutVars>
          <dgm:dir/>
          <dgm:resizeHandles val="exact"/>
        </dgm:presLayoutVars>
      </dgm:prSet>
      <dgm:spPr/>
    </dgm:pt>
    <dgm:pt modelId="{6C5D9064-82BF-1243-B5BA-716603E0E0A7}" type="pres">
      <dgm:prSet presAssocID="{0BEC6875-DFEA-6F42-A124-B4C4BE0DC6F9}" presName="arrow" presStyleLbl="bgShp" presStyleIdx="0" presStyleCnt="1"/>
      <dgm:spPr/>
      <dgm:t>
        <a:bodyPr/>
        <a:lstStyle/>
        <a:p>
          <a:endParaRPr lang="en-US"/>
        </a:p>
      </dgm:t>
    </dgm:pt>
    <dgm:pt modelId="{88C4AEC7-C7DF-C148-97D2-6E000DB56472}" type="pres">
      <dgm:prSet presAssocID="{0BEC6875-DFEA-6F42-A124-B4C4BE0DC6F9}" presName="linearProcess" presStyleCnt="0"/>
      <dgm:spPr/>
    </dgm:pt>
    <dgm:pt modelId="{B681E571-93EE-4B42-BF63-46DB7747433B}" type="pres">
      <dgm:prSet presAssocID="{E255ABCD-FA11-5B4E-A360-0D998B7F79C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11B3F-1946-F849-B65D-8A191895BD48}" type="pres">
      <dgm:prSet presAssocID="{9CE33EB0-961C-2C48-B385-976B6034B1B0}" presName="sibTrans" presStyleCnt="0"/>
      <dgm:spPr/>
    </dgm:pt>
    <dgm:pt modelId="{A0CD272F-3892-5F4D-9C82-3E8FA41418DF}" type="pres">
      <dgm:prSet presAssocID="{08F240D4-5780-2A49-A3D0-29A5C488FFB3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9006B-52D8-E643-B54B-0BEDF3EB1AC3}" type="pres">
      <dgm:prSet presAssocID="{95D91645-CF76-6A41-AA3D-1EE2D6F26A0F}" presName="sibTrans" presStyleCnt="0"/>
      <dgm:spPr/>
    </dgm:pt>
    <dgm:pt modelId="{8CD7AAE7-1FBE-5349-BA69-38AF458AF980}" type="pres">
      <dgm:prSet presAssocID="{EC515F0F-833A-074A-8A75-34211B1B951A}" presName="textNode" presStyleLbl="node1" presStyleIdx="2" presStyleCnt="4" custLinFactNeighborX="20640" custLinFactNeighborY="-1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F29F9-F7F1-1E46-A62F-26228BD74A86}" type="pres">
      <dgm:prSet presAssocID="{983E7743-96EB-BB46-A075-D6EE1E7812C9}" presName="sibTrans" presStyleCnt="0"/>
      <dgm:spPr/>
    </dgm:pt>
    <dgm:pt modelId="{69860CEE-758A-344C-80E5-6D373708222A}" type="pres">
      <dgm:prSet presAssocID="{CB610864-44AF-8F42-AC7B-BF23EC51ABB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8461A0-79D4-CE41-9B28-E7E2DC4EC779}" srcId="{0BEC6875-DFEA-6F42-A124-B4C4BE0DC6F9}" destId="{CB610864-44AF-8F42-AC7B-BF23EC51ABB7}" srcOrd="3" destOrd="0" parTransId="{60F648CB-E72B-B34D-969D-51EB689A6D43}" sibTransId="{9F5F1915-3187-A740-9CAF-58135FC15031}"/>
    <dgm:cxn modelId="{E1C092A7-0C68-264E-A9C4-CE7D9FD79744}" srcId="{0BEC6875-DFEA-6F42-A124-B4C4BE0DC6F9}" destId="{08F240D4-5780-2A49-A3D0-29A5C488FFB3}" srcOrd="1" destOrd="0" parTransId="{894F91EC-C1DC-5E45-A3F6-EE5827D92828}" sibTransId="{95D91645-CF76-6A41-AA3D-1EE2D6F26A0F}"/>
    <dgm:cxn modelId="{2848957C-F392-4801-B670-2275ABC5E263}" type="presOf" srcId="{E255ABCD-FA11-5B4E-A360-0D998B7F79CC}" destId="{B681E571-93EE-4B42-BF63-46DB7747433B}" srcOrd="0" destOrd="0" presId="urn:microsoft.com/office/officeart/2005/8/layout/hProcess9"/>
    <dgm:cxn modelId="{90460C89-DAD6-4020-8474-7ED5F12C130A}" type="presOf" srcId="{0BEC6875-DFEA-6F42-A124-B4C4BE0DC6F9}" destId="{4A919168-853C-F34C-802E-3103BED9642D}" srcOrd="0" destOrd="0" presId="urn:microsoft.com/office/officeart/2005/8/layout/hProcess9"/>
    <dgm:cxn modelId="{15DECF42-8D3A-4E2F-B25B-9956BC8AEE4B}" type="presOf" srcId="{EC515F0F-833A-074A-8A75-34211B1B951A}" destId="{8CD7AAE7-1FBE-5349-BA69-38AF458AF980}" srcOrd="0" destOrd="0" presId="urn:microsoft.com/office/officeart/2005/8/layout/hProcess9"/>
    <dgm:cxn modelId="{758853CB-9B3B-5D4A-92FB-8BF869407AC3}" srcId="{0BEC6875-DFEA-6F42-A124-B4C4BE0DC6F9}" destId="{E255ABCD-FA11-5B4E-A360-0D998B7F79CC}" srcOrd="0" destOrd="0" parTransId="{E087D99B-F2AE-4841-B50B-B87B06000A12}" sibTransId="{9CE33EB0-961C-2C48-B385-976B6034B1B0}"/>
    <dgm:cxn modelId="{4D179322-30A3-F843-BE92-FA54E32326A7}" srcId="{0BEC6875-DFEA-6F42-A124-B4C4BE0DC6F9}" destId="{EC515F0F-833A-074A-8A75-34211B1B951A}" srcOrd="2" destOrd="0" parTransId="{7930A795-8585-E24C-9AEC-2BED15DF20CA}" sibTransId="{983E7743-96EB-BB46-A075-D6EE1E7812C9}"/>
    <dgm:cxn modelId="{8EDB9145-3455-4DB8-A0AF-04D1453FAE27}" type="presOf" srcId="{08F240D4-5780-2A49-A3D0-29A5C488FFB3}" destId="{A0CD272F-3892-5F4D-9C82-3E8FA41418DF}" srcOrd="0" destOrd="0" presId="urn:microsoft.com/office/officeart/2005/8/layout/hProcess9"/>
    <dgm:cxn modelId="{94A8D8FA-D490-4800-9CAC-A68F5DA53B03}" type="presOf" srcId="{CB610864-44AF-8F42-AC7B-BF23EC51ABB7}" destId="{69860CEE-758A-344C-80E5-6D373708222A}" srcOrd="0" destOrd="0" presId="urn:microsoft.com/office/officeart/2005/8/layout/hProcess9"/>
    <dgm:cxn modelId="{85384160-38E5-4722-A3D2-0D23A746B583}" type="presParOf" srcId="{4A919168-853C-F34C-802E-3103BED9642D}" destId="{6C5D9064-82BF-1243-B5BA-716603E0E0A7}" srcOrd="0" destOrd="0" presId="urn:microsoft.com/office/officeart/2005/8/layout/hProcess9"/>
    <dgm:cxn modelId="{DBC12CDB-1188-48D8-BA8F-C908A3324D5C}" type="presParOf" srcId="{4A919168-853C-F34C-802E-3103BED9642D}" destId="{88C4AEC7-C7DF-C148-97D2-6E000DB56472}" srcOrd="1" destOrd="0" presId="urn:microsoft.com/office/officeart/2005/8/layout/hProcess9"/>
    <dgm:cxn modelId="{070D3498-3B3C-4ECF-879E-6FB178DDAB73}" type="presParOf" srcId="{88C4AEC7-C7DF-C148-97D2-6E000DB56472}" destId="{B681E571-93EE-4B42-BF63-46DB7747433B}" srcOrd="0" destOrd="0" presId="urn:microsoft.com/office/officeart/2005/8/layout/hProcess9"/>
    <dgm:cxn modelId="{060865A5-2164-4481-B660-BF6529D1870D}" type="presParOf" srcId="{88C4AEC7-C7DF-C148-97D2-6E000DB56472}" destId="{F4411B3F-1946-F849-B65D-8A191895BD48}" srcOrd="1" destOrd="0" presId="urn:microsoft.com/office/officeart/2005/8/layout/hProcess9"/>
    <dgm:cxn modelId="{ADD19278-FE36-4EE3-A80D-BF4B84351017}" type="presParOf" srcId="{88C4AEC7-C7DF-C148-97D2-6E000DB56472}" destId="{A0CD272F-3892-5F4D-9C82-3E8FA41418DF}" srcOrd="2" destOrd="0" presId="urn:microsoft.com/office/officeart/2005/8/layout/hProcess9"/>
    <dgm:cxn modelId="{88929963-35F2-4090-B901-994D8BF1399F}" type="presParOf" srcId="{88C4AEC7-C7DF-C148-97D2-6E000DB56472}" destId="{01F9006B-52D8-E643-B54B-0BEDF3EB1AC3}" srcOrd="3" destOrd="0" presId="urn:microsoft.com/office/officeart/2005/8/layout/hProcess9"/>
    <dgm:cxn modelId="{3ADD3E4D-D5C0-4695-B8C3-5E42BBB39D38}" type="presParOf" srcId="{88C4AEC7-C7DF-C148-97D2-6E000DB56472}" destId="{8CD7AAE7-1FBE-5349-BA69-38AF458AF980}" srcOrd="4" destOrd="0" presId="urn:microsoft.com/office/officeart/2005/8/layout/hProcess9"/>
    <dgm:cxn modelId="{F6B3F33B-A088-4284-AAB4-0FDBDCE385A1}" type="presParOf" srcId="{88C4AEC7-C7DF-C148-97D2-6E000DB56472}" destId="{EA5F29F9-F7F1-1E46-A62F-26228BD74A86}" srcOrd="5" destOrd="0" presId="urn:microsoft.com/office/officeart/2005/8/layout/hProcess9"/>
    <dgm:cxn modelId="{C51FB956-D3D0-49D2-AEB7-5F5D42965D20}" type="presParOf" srcId="{88C4AEC7-C7DF-C148-97D2-6E000DB56472}" destId="{69860CEE-758A-344C-80E5-6D373708222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EC6875-DFEA-6F42-A124-B4C4BE0DC6F9}" type="doc">
      <dgm:prSet loTypeId="urn:microsoft.com/office/officeart/2005/8/layout/hProcess9" loCatId="" qsTypeId="urn:microsoft.com/office/officeart/2005/8/quickstyle/simple2" qsCatId="simple" csTypeId="urn:microsoft.com/office/officeart/2005/8/colors/accent1_3" csCatId="accent1" phldr="1"/>
      <dgm:spPr/>
    </dgm:pt>
    <dgm:pt modelId="{E255ABCD-FA11-5B4E-A360-0D998B7F79CC}">
      <dgm:prSet phldrT="[Text]"/>
      <dgm:spPr/>
      <dgm:t>
        <a:bodyPr/>
        <a:lstStyle/>
        <a:p>
          <a:r>
            <a:rPr lang="en-US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Check Power</a:t>
          </a:r>
          <a:endParaRPr lang="en-US" dirty="0">
            <a:solidFill>
              <a:schemeClr val="accent2"/>
            </a:solidFill>
            <a:latin typeface="Myriad Pro" charset="0"/>
            <a:ea typeface="Myriad Pro" charset="0"/>
            <a:cs typeface="Myriad Pro" charset="0"/>
          </a:endParaRPr>
        </a:p>
      </dgm:t>
    </dgm:pt>
    <dgm:pt modelId="{E087D99B-F2AE-4841-B50B-B87B06000A12}" type="parTrans" cxnId="{758853CB-9B3B-5D4A-92FB-8BF869407AC3}">
      <dgm:prSet/>
      <dgm:spPr/>
      <dgm:t>
        <a:bodyPr/>
        <a:lstStyle/>
        <a:p>
          <a:endParaRPr lang="en-US"/>
        </a:p>
      </dgm:t>
    </dgm:pt>
    <dgm:pt modelId="{9CE33EB0-961C-2C48-B385-976B6034B1B0}" type="sibTrans" cxnId="{758853CB-9B3B-5D4A-92FB-8BF869407AC3}">
      <dgm:prSet/>
      <dgm:spPr/>
      <dgm:t>
        <a:bodyPr/>
        <a:lstStyle/>
        <a:p>
          <a:endParaRPr lang="en-US"/>
        </a:p>
      </dgm:t>
    </dgm:pt>
    <dgm:pt modelId="{08F240D4-5780-2A49-A3D0-29A5C488FFB3}">
      <dgm:prSet phldrT="[Text]"/>
      <dgm:spPr/>
      <dgm:t>
        <a:bodyPr/>
        <a:lstStyle/>
        <a:p>
          <a:r>
            <a:rPr lang="en-US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Listen for Test Tone</a:t>
          </a:r>
          <a:endParaRPr lang="en-US" dirty="0">
            <a:solidFill>
              <a:schemeClr val="accent2"/>
            </a:solidFill>
            <a:latin typeface="Myriad Pro" charset="0"/>
            <a:ea typeface="Myriad Pro" charset="0"/>
            <a:cs typeface="Myriad Pro" charset="0"/>
          </a:endParaRPr>
        </a:p>
      </dgm:t>
    </dgm:pt>
    <dgm:pt modelId="{894F91EC-C1DC-5E45-A3F6-EE5827D92828}" type="parTrans" cxnId="{E1C092A7-0C68-264E-A9C4-CE7D9FD79744}">
      <dgm:prSet/>
      <dgm:spPr/>
      <dgm:t>
        <a:bodyPr/>
        <a:lstStyle/>
        <a:p>
          <a:endParaRPr lang="en-US"/>
        </a:p>
      </dgm:t>
    </dgm:pt>
    <dgm:pt modelId="{95D91645-CF76-6A41-AA3D-1EE2D6F26A0F}" type="sibTrans" cxnId="{E1C092A7-0C68-264E-A9C4-CE7D9FD79744}">
      <dgm:prSet/>
      <dgm:spPr/>
      <dgm:t>
        <a:bodyPr/>
        <a:lstStyle/>
        <a:p>
          <a:endParaRPr lang="en-US"/>
        </a:p>
      </dgm:t>
    </dgm:pt>
    <dgm:pt modelId="{EC515F0F-833A-074A-8A75-34211B1B951A}">
      <dgm:prSet phldrT="[Text]"/>
      <dgm:spPr/>
      <dgm:t>
        <a:bodyPr/>
        <a:lstStyle/>
        <a:p>
          <a:r>
            <a:rPr lang="en-US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Verify</a:t>
          </a:r>
          <a:r>
            <a:rPr lang="en-US" baseline="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 Wiring at the Panel</a:t>
          </a:r>
          <a:endParaRPr lang="en-US" dirty="0">
            <a:solidFill>
              <a:schemeClr val="accent2"/>
            </a:solidFill>
            <a:latin typeface="Myriad Pro" charset="0"/>
            <a:ea typeface="Myriad Pro" charset="0"/>
            <a:cs typeface="Myriad Pro" charset="0"/>
          </a:endParaRPr>
        </a:p>
      </dgm:t>
    </dgm:pt>
    <dgm:pt modelId="{7930A795-8585-E24C-9AEC-2BED15DF20CA}" type="parTrans" cxnId="{4D179322-30A3-F843-BE92-FA54E32326A7}">
      <dgm:prSet/>
      <dgm:spPr/>
      <dgm:t>
        <a:bodyPr/>
        <a:lstStyle/>
        <a:p>
          <a:endParaRPr lang="en-US"/>
        </a:p>
      </dgm:t>
    </dgm:pt>
    <dgm:pt modelId="{983E7743-96EB-BB46-A075-D6EE1E7812C9}" type="sibTrans" cxnId="{4D179322-30A3-F843-BE92-FA54E32326A7}">
      <dgm:prSet/>
      <dgm:spPr/>
      <dgm:t>
        <a:bodyPr/>
        <a:lstStyle/>
        <a:p>
          <a:endParaRPr lang="en-US"/>
        </a:p>
      </dgm:t>
    </dgm:pt>
    <dgm:pt modelId="{CB610864-44AF-8F42-AC7B-BF23EC51ABB7}">
      <dgm:prSet phldrT="[Text]"/>
      <dgm:spPr/>
      <dgm:t>
        <a:bodyPr/>
        <a:lstStyle/>
        <a:p>
          <a:r>
            <a:rPr lang="en-US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Replace</a:t>
          </a:r>
          <a:r>
            <a:rPr lang="en-US" baseline="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 Audio Sensor</a:t>
          </a:r>
          <a:endParaRPr lang="en-US" dirty="0">
            <a:solidFill>
              <a:schemeClr val="accent2"/>
            </a:solidFill>
            <a:latin typeface="Myriad Pro" charset="0"/>
            <a:ea typeface="Myriad Pro" charset="0"/>
            <a:cs typeface="Myriad Pro" charset="0"/>
          </a:endParaRPr>
        </a:p>
      </dgm:t>
    </dgm:pt>
    <dgm:pt modelId="{60F648CB-E72B-B34D-969D-51EB689A6D43}" type="parTrans" cxnId="{A98461A0-79D4-CE41-9B28-E7E2DC4EC779}">
      <dgm:prSet/>
      <dgm:spPr/>
      <dgm:t>
        <a:bodyPr/>
        <a:lstStyle/>
        <a:p>
          <a:endParaRPr lang="en-US"/>
        </a:p>
      </dgm:t>
    </dgm:pt>
    <dgm:pt modelId="{9F5F1915-3187-A740-9CAF-58135FC15031}" type="sibTrans" cxnId="{A98461A0-79D4-CE41-9B28-E7E2DC4EC779}">
      <dgm:prSet/>
      <dgm:spPr/>
      <dgm:t>
        <a:bodyPr/>
        <a:lstStyle/>
        <a:p>
          <a:endParaRPr lang="en-US"/>
        </a:p>
      </dgm:t>
    </dgm:pt>
    <dgm:pt modelId="{42872729-C4B1-49D4-A12F-58103B26F0DB}">
      <dgm:prSet phldrT="[Text]"/>
      <dgm:spPr/>
      <dgm:t>
        <a:bodyPr/>
        <a:lstStyle/>
        <a:p>
          <a:r>
            <a:rPr lang="en-US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Listen to Audio with Buttset</a:t>
          </a:r>
          <a:endParaRPr lang="en-US" dirty="0">
            <a:solidFill>
              <a:schemeClr val="accent2"/>
            </a:solidFill>
            <a:latin typeface="Myriad Pro" charset="0"/>
            <a:ea typeface="Myriad Pro" charset="0"/>
            <a:cs typeface="Myriad Pro" charset="0"/>
          </a:endParaRPr>
        </a:p>
      </dgm:t>
    </dgm:pt>
    <dgm:pt modelId="{4B78E2DA-A0AC-4477-8EC6-87D6C2D546A7}" type="parTrans" cxnId="{648F7972-3375-4450-A43F-49B538273F52}">
      <dgm:prSet/>
      <dgm:spPr/>
      <dgm:t>
        <a:bodyPr/>
        <a:lstStyle/>
        <a:p>
          <a:endParaRPr lang="en-US"/>
        </a:p>
      </dgm:t>
    </dgm:pt>
    <dgm:pt modelId="{67662AF1-9763-43C6-8EA5-34B11CBC8DCD}" type="sibTrans" cxnId="{648F7972-3375-4450-A43F-49B538273F52}">
      <dgm:prSet/>
      <dgm:spPr/>
      <dgm:t>
        <a:bodyPr/>
        <a:lstStyle/>
        <a:p>
          <a:endParaRPr lang="en-US"/>
        </a:p>
      </dgm:t>
    </dgm:pt>
    <dgm:pt modelId="{4A919168-853C-F34C-802E-3103BED9642D}" type="pres">
      <dgm:prSet presAssocID="{0BEC6875-DFEA-6F42-A124-B4C4BE0DC6F9}" presName="CompostProcess" presStyleCnt="0">
        <dgm:presLayoutVars>
          <dgm:dir/>
          <dgm:resizeHandles val="exact"/>
        </dgm:presLayoutVars>
      </dgm:prSet>
      <dgm:spPr/>
    </dgm:pt>
    <dgm:pt modelId="{6C5D9064-82BF-1243-B5BA-716603E0E0A7}" type="pres">
      <dgm:prSet presAssocID="{0BEC6875-DFEA-6F42-A124-B4C4BE0DC6F9}" presName="arrow" presStyleLbl="bgShp" presStyleIdx="0" presStyleCnt="1"/>
      <dgm:spPr/>
      <dgm:t>
        <a:bodyPr/>
        <a:lstStyle/>
        <a:p>
          <a:endParaRPr lang="en-US"/>
        </a:p>
      </dgm:t>
    </dgm:pt>
    <dgm:pt modelId="{88C4AEC7-C7DF-C148-97D2-6E000DB56472}" type="pres">
      <dgm:prSet presAssocID="{0BEC6875-DFEA-6F42-A124-B4C4BE0DC6F9}" presName="linearProcess" presStyleCnt="0"/>
      <dgm:spPr/>
    </dgm:pt>
    <dgm:pt modelId="{B681E571-93EE-4B42-BF63-46DB7747433B}" type="pres">
      <dgm:prSet presAssocID="{E255ABCD-FA11-5B4E-A360-0D998B7F79CC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11B3F-1946-F849-B65D-8A191895BD48}" type="pres">
      <dgm:prSet presAssocID="{9CE33EB0-961C-2C48-B385-976B6034B1B0}" presName="sibTrans" presStyleCnt="0"/>
      <dgm:spPr/>
    </dgm:pt>
    <dgm:pt modelId="{A0CD272F-3892-5F4D-9C82-3E8FA41418DF}" type="pres">
      <dgm:prSet presAssocID="{08F240D4-5780-2A49-A3D0-29A5C488FFB3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9006B-52D8-E643-B54B-0BEDF3EB1AC3}" type="pres">
      <dgm:prSet presAssocID="{95D91645-CF76-6A41-AA3D-1EE2D6F26A0F}" presName="sibTrans" presStyleCnt="0"/>
      <dgm:spPr/>
    </dgm:pt>
    <dgm:pt modelId="{6DD2772E-2EF8-4977-B3C7-55C1E63994BA}" type="pres">
      <dgm:prSet presAssocID="{42872729-C4B1-49D4-A12F-58103B26F0DB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D4F60-F157-40CE-AA52-9FA0F125DD83}" type="pres">
      <dgm:prSet presAssocID="{67662AF1-9763-43C6-8EA5-34B11CBC8DCD}" presName="sibTrans" presStyleCnt="0"/>
      <dgm:spPr/>
    </dgm:pt>
    <dgm:pt modelId="{8CD7AAE7-1FBE-5349-BA69-38AF458AF980}" type="pres">
      <dgm:prSet presAssocID="{EC515F0F-833A-074A-8A75-34211B1B951A}" presName="textNode" presStyleLbl="node1" presStyleIdx="3" presStyleCnt="5" custLinFactNeighborX="20640" custLinFactNeighborY="-1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F29F9-F7F1-1E46-A62F-26228BD74A86}" type="pres">
      <dgm:prSet presAssocID="{983E7743-96EB-BB46-A075-D6EE1E7812C9}" presName="sibTrans" presStyleCnt="0"/>
      <dgm:spPr/>
    </dgm:pt>
    <dgm:pt modelId="{69860CEE-758A-344C-80E5-6D373708222A}" type="pres">
      <dgm:prSet presAssocID="{CB610864-44AF-8F42-AC7B-BF23EC51ABB7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8461A0-79D4-CE41-9B28-E7E2DC4EC779}" srcId="{0BEC6875-DFEA-6F42-A124-B4C4BE0DC6F9}" destId="{CB610864-44AF-8F42-AC7B-BF23EC51ABB7}" srcOrd="4" destOrd="0" parTransId="{60F648CB-E72B-B34D-969D-51EB689A6D43}" sibTransId="{9F5F1915-3187-A740-9CAF-58135FC15031}"/>
    <dgm:cxn modelId="{E1C092A7-0C68-264E-A9C4-CE7D9FD79744}" srcId="{0BEC6875-DFEA-6F42-A124-B4C4BE0DC6F9}" destId="{08F240D4-5780-2A49-A3D0-29A5C488FFB3}" srcOrd="1" destOrd="0" parTransId="{894F91EC-C1DC-5E45-A3F6-EE5827D92828}" sibTransId="{95D91645-CF76-6A41-AA3D-1EE2D6F26A0F}"/>
    <dgm:cxn modelId="{40387AC7-2012-405A-8F33-525D9B895DCF}" type="presOf" srcId="{0BEC6875-DFEA-6F42-A124-B4C4BE0DC6F9}" destId="{4A919168-853C-F34C-802E-3103BED9642D}" srcOrd="0" destOrd="0" presId="urn:microsoft.com/office/officeart/2005/8/layout/hProcess9"/>
    <dgm:cxn modelId="{74DE7DDC-99AB-4C75-85DB-099F3E637D2E}" type="presOf" srcId="{E255ABCD-FA11-5B4E-A360-0D998B7F79CC}" destId="{B681E571-93EE-4B42-BF63-46DB7747433B}" srcOrd="0" destOrd="0" presId="urn:microsoft.com/office/officeart/2005/8/layout/hProcess9"/>
    <dgm:cxn modelId="{EC09FE0D-B8FE-4F2A-9D43-DC15AD7A2941}" type="presOf" srcId="{08F240D4-5780-2A49-A3D0-29A5C488FFB3}" destId="{A0CD272F-3892-5F4D-9C82-3E8FA41418DF}" srcOrd="0" destOrd="0" presId="urn:microsoft.com/office/officeart/2005/8/layout/hProcess9"/>
    <dgm:cxn modelId="{2E18B65F-3289-4321-9356-D40CCE3D1D71}" type="presOf" srcId="{EC515F0F-833A-074A-8A75-34211B1B951A}" destId="{8CD7AAE7-1FBE-5349-BA69-38AF458AF980}" srcOrd="0" destOrd="0" presId="urn:microsoft.com/office/officeart/2005/8/layout/hProcess9"/>
    <dgm:cxn modelId="{1E99ABFF-30B9-480C-B15E-48F17286E91E}" type="presOf" srcId="{CB610864-44AF-8F42-AC7B-BF23EC51ABB7}" destId="{69860CEE-758A-344C-80E5-6D373708222A}" srcOrd="0" destOrd="0" presId="urn:microsoft.com/office/officeart/2005/8/layout/hProcess9"/>
    <dgm:cxn modelId="{0B2876EB-1D56-456C-9AF8-B976BED73150}" type="presOf" srcId="{42872729-C4B1-49D4-A12F-58103B26F0DB}" destId="{6DD2772E-2EF8-4977-B3C7-55C1E63994BA}" srcOrd="0" destOrd="0" presId="urn:microsoft.com/office/officeart/2005/8/layout/hProcess9"/>
    <dgm:cxn modelId="{648F7972-3375-4450-A43F-49B538273F52}" srcId="{0BEC6875-DFEA-6F42-A124-B4C4BE0DC6F9}" destId="{42872729-C4B1-49D4-A12F-58103B26F0DB}" srcOrd="2" destOrd="0" parTransId="{4B78E2DA-A0AC-4477-8EC6-87D6C2D546A7}" sibTransId="{67662AF1-9763-43C6-8EA5-34B11CBC8DCD}"/>
    <dgm:cxn modelId="{758853CB-9B3B-5D4A-92FB-8BF869407AC3}" srcId="{0BEC6875-DFEA-6F42-A124-B4C4BE0DC6F9}" destId="{E255ABCD-FA11-5B4E-A360-0D998B7F79CC}" srcOrd="0" destOrd="0" parTransId="{E087D99B-F2AE-4841-B50B-B87B06000A12}" sibTransId="{9CE33EB0-961C-2C48-B385-976B6034B1B0}"/>
    <dgm:cxn modelId="{4D179322-30A3-F843-BE92-FA54E32326A7}" srcId="{0BEC6875-DFEA-6F42-A124-B4C4BE0DC6F9}" destId="{EC515F0F-833A-074A-8A75-34211B1B951A}" srcOrd="3" destOrd="0" parTransId="{7930A795-8585-E24C-9AEC-2BED15DF20CA}" sibTransId="{983E7743-96EB-BB46-A075-D6EE1E7812C9}"/>
    <dgm:cxn modelId="{C78662C4-6D3A-4CCF-ABA0-5E9BF2825A74}" type="presParOf" srcId="{4A919168-853C-F34C-802E-3103BED9642D}" destId="{6C5D9064-82BF-1243-B5BA-716603E0E0A7}" srcOrd="0" destOrd="0" presId="urn:microsoft.com/office/officeart/2005/8/layout/hProcess9"/>
    <dgm:cxn modelId="{ACE402C2-8AC0-4A31-B547-81954CAD4AA0}" type="presParOf" srcId="{4A919168-853C-F34C-802E-3103BED9642D}" destId="{88C4AEC7-C7DF-C148-97D2-6E000DB56472}" srcOrd="1" destOrd="0" presId="urn:microsoft.com/office/officeart/2005/8/layout/hProcess9"/>
    <dgm:cxn modelId="{249D8132-DBE4-4BBF-9D7A-1133B79947EE}" type="presParOf" srcId="{88C4AEC7-C7DF-C148-97D2-6E000DB56472}" destId="{B681E571-93EE-4B42-BF63-46DB7747433B}" srcOrd="0" destOrd="0" presId="urn:microsoft.com/office/officeart/2005/8/layout/hProcess9"/>
    <dgm:cxn modelId="{F5B80370-1A39-495E-92BF-CCE5F6CDC156}" type="presParOf" srcId="{88C4AEC7-C7DF-C148-97D2-6E000DB56472}" destId="{F4411B3F-1946-F849-B65D-8A191895BD48}" srcOrd="1" destOrd="0" presId="urn:microsoft.com/office/officeart/2005/8/layout/hProcess9"/>
    <dgm:cxn modelId="{38F91879-CB28-422A-89C7-F07D1E58B203}" type="presParOf" srcId="{88C4AEC7-C7DF-C148-97D2-6E000DB56472}" destId="{A0CD272F-3892-5F4D-9C82-3E8FA41418DF}" srcOrd="2" destOrd="0" presId="urn:microsoft.com/office/officeart/2005/8/layout/hProcess9"/>
    <dgm:cxn modelId="{F37CB728-1CB8-4CC6-A643-4489ED526EF2}" type="presParOf" srcId="{88C4AEC7-C7DF-C148-97D2-6E000DB56472}" destId="{01F9006B-52D8-E643-B54B-0BEDF3EB1AC3}" srcOrd="3" destOrd="0" presId="urn:microsoft.com/office/officeart/2005/8/layout/hProcess9"/>
    <dgm:cxn modelId="{2D1206C4-A0E5-49B5-86BC-CC93EEA7DFFD}" type="presParOf" srcId="{88C4AEC7-C7DF-C148-97D2-6E000DB56472}" destId="{6DD2772E-2EF8-4977-B3C7-55C1E63994BA}" srcOrd="4" destOrd="0" presId="urn:microsoft.com/office/officeart/2005/8/layout/hProcess9"/>
    <dgm:cxn modelId="{57271638-713A-4A70-B9F2-1FB172262624}" type="presParOf" srcId="{88C4AEC7-C7DF-C148-97D2-6E000DB56472}" destId="{56BD4F60-F157-40CE-AA52-9FA0F125DD83}" srcOrd="5" destOrd="0" presId="urn:microsoft.com/office/officeart/2005/8/layout/hProcess9"/>
    <dgm:cxn modelId="{654B2BF0-0D2B-4A7B-8AC6-DE038973F967}" type="presParOf" srcId="{88C4AEC7-C7DF-C148-97D2-6E000DB56472}" destId="{8CD7AAE7-1FBE-5349-BA69-38AF458AF980}" srcOrd="6" destOrd="0" presId="urn:microsoft.com/office/officeart/2005/8/layout/hProcess9"/>
    <dgm:cxn modelId="{520ED308-1239-4374-ACCF-0F306705D4DC}" type="presParOf" srcId="{88C4AEC7-C7DF-C148-97D2-6E000DB56472}" destId="{EA5F29F9-F7F1-1E46-A62F-26228BD74A86}" srcOrd="7" destOrd="0" presId="urn:microsoft.com/office/officeart/2005/8/layout/hProcess9"/>
    <dgm:cxn modelId="{778426E5-2DC7-4BB9-B804-771D2B96824A}" type="presParOf" srcId="{88C4AEC7-C7DF-C148-97D2-6E000DB56472}" destId="{69860CEE-758A-344C-80E5-6D373708222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D9064-82BF-1243-B5BA-716603E0E0A7}">
      <dsp:nvSpPr>
        <dsp:cNvPr id="0" name=""/>
        <dsp:cNvSpPr/>
      </dsp:nvSpPr>
      <dsp:spPr>
        <a:xfrm>
          <a:off x="1017269" y="0"/>
          <a:ext cx="11529060" cy="51209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1E571-93EE-4B42-BF63-46DB7747433B}">
      <dsp:nvSpPr>
        <dsp:cNvPr id="0" name=""/>
        <dsp:cNvSpPr/>
      </dsp:nvSpPr>
      <dsp:spPr>
        <a:xfrm>
          <a:off x="6788" y="1536285"/>
          <a:ext cx="3265065" cy="20483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Review Panel programming</a:t>
          </a:r>
          <a:endParaRPr lang="en-US" sz="3300" kern="1200" dirty="0">
            <a:solidFill>
              <a:schemeClr val="accent2"/>
            </a:solidFill>
            <a:latin typeface="Myriad Pro" charset="0"/>
            <a:ea typeface="Myriad Pro" charset="0"/>
            <a:cs typeface="Myriad Pro" charset="0"/>
          </a:endParaRPr>
        </a:p>
      </dsp:txBody>
      <dsp:txXfrm>
        <a:off x="106782" y="1636279"/>
        <a:ext cx="3065077" cy="1848392"/>
      </dsp:txXfrm>
    </dsp:sp>
    <dsp:sp modelId="{A0CD272F-3892-5F4D-9C82-3E8FA41418DF}">
      <dsp:nvSpPr>
        <dsp:cNvPr id="0" name=""/>
        <dsp:cNvSpPr/>
      </dsp:nvSpPr>
      <dsp:spPr>
        <a:xfrm>
          <a:off x="3435107" y="1536285"/>
          <a:ext cx="3265065" cy="2048380"/>
        </a:xfrm>
        <a:prstGeom prst="roundRect">
          <a:avLst/>
        </a:prstGeom>
        <a:solidFill>
          <a:schemeClr val="accent1">
            <a:shade val="80000"/>
            <a:hueOff val="-35925"/>
            <a:satOff val="1347"/>
            <a:lumOff val="652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Run</a:t>
          </a:r>
          <a:r>
            <a:rPr lang="en-US" sz="3300" kern="1200" baseline="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 Standalone Tester</a:t>
          </a:r>
          <a:endParaRPr lang="en-US" sz="3300" kern="1200" dirty="0">
            <a:solidFill>
              <a:schemeClr val="accent2"/>
            </a:solidFill>
            <a:latin typeface="Myriad Pro" charset="0"/>
            <a:ea typeface="Myriad Pro" charset="0"/>
            <a:cs typeface="Myriad Pro" charset="0"/>
          </a:endParaRPr>
        </a:p>
      </dsp:txBody>
      <dsp:txXfrm>
        <a:off x="3535101" y="1636279"/>
        <a:ext cx="3065077" cy="1848392"/>
      </dsp:txXfrm>
    </dsp:sp>
    <dsp:sp modelId="{8CD7AAE7-1FBE-5349-BA69-38AF458AF980}">
      <dsp:nvSpPr>
        <dsp:cNvPr id="0" name=""/>
        <dsp:cNvSpPr/>
      </dsp:nvSpPr>
      <dsp:spPr>
        <a:xfrm>
          <a:off x="6897122" y="1513814"/>
          <a:ext cx="3265065" cy="2048380"/>
        </a:xfrm>
        <a:prstGeom prst="roundRect">
          <a:avLst/>
        </a:prstGeom>
        <a:solidFill>
          <a:schemeClr val="accent1">
            <a:shade val="80000"/>
            <a:hueOff val="-71850"/>
            <a:satOff val="2693"/>
            <a:lumOff val="130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Verify CS is</a:t>
          </a:r>
          <a:r>
            <a:rPr lang="en-US" sz="3300" kern="1200" baseline="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 ready to receive signals</a:t>
          </a:r>
          <a:endParaRPr lang="en-US" sz="3300" kern="1200" dirty="0">
            <a:solidFill>
              <a:schemeClr val="accent2"/>
            </a:solidFill>
            <a:latin typeface="Myriad Pro" charset="0"/>
            <a:ea typeface="Myriad Pro" charset="0"/>
            <a:cs typeface="Myriad Pro" charset="0"/>
          </a:endParaRPr>
        </a:p>
      </dsp:txBody>
      <dsp:txXfrm>
        <a:off x="6997116" y="1613808"/>
        <a:ext cx="3065077" cy="1848392"/>
      </dsp:txXfrm>
    </dsp:sp>
    <dsp:sp modelId="{69860CEE-758A-344C-80E5-6D373708222A}">
      <dsp:nvSpPr>
        <dsp:cNvPr id="0" name=""/>
        <dsp:cNvSpPr/>
      </dsp:nvSpPr>
      <dsp:spPr>
        <a:xfrm>
          <a:off x="10291745" y="1536285"/>
          <a:ext cx="3265065" cy="2048380"/>
        </a:xfrm>
        <a:prstGeom prst="roundRect">
          <a:avLst/>
        </a:prstGeom>
        <a:solidFill>
          <a:schemeClr val="accent1">
            <a:shade val="80000"/>
            <a:hueOff val="-107775"/>
            <a:satOff val="4040"/>
            <a:lumOff val="195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Signals</a:t>
          </a:r>
          <a:r>
            <a:rPr lang="en-US" sz="3300" kern="1200" baseline="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 Flowing to CS</a:t>
          </a:r>
          <a:endParaRPr lang="en-US" sz="3300" kern="1200" dirty="0">
            <a:solidFill>
              <a:schemeClr val="accent2"/>
            </a:solidFill>
            <a:latin typeface="Myriad Pro" charset="0"/>
            <a:ea typeface="Myriad Pro" charset="0"/>
            <a:cs typeface="Myriad Pro" charset="0"/>
          </a:endParaRPr>
        </a:p>
      </dsp:txBody>
      <dsp:txXfrm>
        <a:off x="10391739" y="1636279"/>
        <a:ext cx="3065077" cy="1848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D9064-82BF-1243-B5BA-716603E0E0A7}">
      <dsp:nvSpPr>
        <dsp:cNvPr id="0" name=""/>
        <dsp:cNvSpPr/>
      </dsp:nvSpPr>
      <dsp:spPr>
        <a:xfrm>
          <a:off x="1017269" y="0"/>
          <a:ext cx="11529060" cy="51209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1E571-93EE-4B42-BF63-46DB7747433B}">
      <dsp:nvSpPr>
        <dsp:cNvPr id="0" name=""/>
        <dsp:cNvSpPr/>
      </dsp:nvSpPr>
      <dsp:spPr>
        <a:xfrm>
          <a:off x="6788" y="1536285"/>
          <a:ext cx="3265065" cy="20483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Review Panel programming</a:t>
          </a:r>
          <a:endParaRPr lang="en-US" sz="2900" kern="1200" dirty="0">
            <a:solidFill>
              <a:schemeClr val="accent2"/>
            </a:solidFill>
            <a:latin typeface="Myriad Pro" charset="0"/>
            <a:ea typeface="Myriad Pro" charset="0"/>
            <a:cs typeface="Myriad Pro" charset="0"/>
          </a:endParaRPr>
        </a:p>
      </dsp:txBody>
      <dsp:txXfrm>
        <a:off x="106782" y="1636279"/>
        <a:ext cx="3065077" cy="1848392"/>
      </dsp:txXfrm>
    </dsp:sp>
    <dsp:sp modelId="{A0CD272F-3892-5F4D-9C82-3E8FA41418DF}">
      <dsp:nvSpPr>
        <dsp:cNvPr id="0" name=""/>
        <dsp:cNvSpPr/>
      </dsp:nvSpPr>
      <dsp:spPr>
        <a:xfrm>
          <a:off x="3435107" y="1536285"/>
          <a:ext cx="3265065" cy="2048380"/>
        </a:xfrm>
        <a:prstGeom prst="roundRect">
          <a:avLst/>
        </a:prstGeom>
        <a:solidFill>
          <a:schemeClr val="accent1">
            <a:shade val="80000"/>
            <a:hueOff val="-35925"/>
            <a:satOff val="1347"/>
            <a:lumOff val="652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Run</a:t>
          </a:r>
          <a:r>
            <a:rPr lang="en-US" sz="2900" kern="1200" baseline="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 Standalone Tester</a:t>
          </a:r>
          <a:endParaRPr lang="en-US" sz="2900" kern="1200" dirty="0">
            <a:solidFill>
              <a:schemeClr val="accent2"/>
            </a:solidFill>
            <a:latin typeface="Myriad Pro" charset="0"/>
            <a:ea typeface="Myriad Pro" charset="0"/>
            <a:cs typeface="Myriad Pro" charset="0"/>
          </a:endParaRPr>
        </a:p>
      </dsp:txBody>
      <dsp:txXfrm>
        <a:off x="3535101" y="1636279"/>
        <a:ext cx="3065077" cy="1848392"/>
      </dsp:txXfrm>
    </dsp:sp>
    <dsp:sp modelId="{8CD7AAE7-1FBE-5349-BA69-38AF458AF980}">
      <dsp:nvSpPr>
        <dsp:cNvPr id="0" name=""/>
        <dsp:cNvSpPr/>
      </dsp:nvSpPr>
      <dsp:spPr>
        <a:xfrm>
          <a:off x="6897122" y="1513814"/>
          <a:ext cx="3265065" cy="2048380"/>
        </a:xfrm>
        <a:prstGeom prst="roundRect">
          <a:avLst/>
        </a:prstGeom>
        <a:solidFill>
          <a:schemeClr val="accent1">
            <a:shade val="80000"/>
            <a:hueOff val="-71850"/>
            <a:satOff val="2693"/>
            <a:lumOff val="130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Verify using latest Configuration file</a:t>
          </a:r>
          <a:r>
            <a:rPr lang="en-US" sz="2900" kern="1200" baseline="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 </a:t>
          </a:r>
          <a:r>
            <a:rPr lang="en-US" sz="2900" kern="120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in Cradle point</a:t>
          </a:r>
          <a:endParaRPr lang="en-US" sz="2900" kern="1200" dirty="0">
            <a:solidFill>
              <a:schemeClr val="accent2"/>
            </a:solidFill>
            <a:latin typeface="Myriad Pro" charset="0"/>
            <a:ea typeface="Myriad Pro" charset="0"/>
            <a:cs typeface="Myriad Pro" charset="0"/>
          </a:endParaRPr>
        </a:p>
      </dsp:txBody>
      <dsp:txXfrm>
        <a:off x="6997116" y="1613808"/>
        <a:ext cx="3065077" cy="1848392"/>
      </dsp:txXfrm>
    </dsp:sp>
    <dsp:sp modelId="{69860CEE-758A-344C-80E5-6D373708222A}">
      <dsp:nvSpPr>
        <dsp:cNvPr id="0" name=""/>
        <dsp:cNvSpPr/>
      </dsp:nvSpPr>
      <dsp:spPr>
        <a:xfrm>
          <a:off x="10291745" y="1536285"/>
          <a:ext cx="3265065" cy="2048380"/>
        </a:xfrm>
        <a:prstGeom prst="roundRect">
          <a:avLst/>
        </a:prstGeom>
        <a:solidFill>
          <a:schemeClr val="accent1">
            <a:shade val="80000"/>
            <a:hueOff val="-107775"/>
            <a:satOff val="4040"/>
            <a:lumOff val="195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Signals</a:t>
          </a:r>
          <a:r>
            <a:rPr lang="en-US" sz="2900" kern="1200" baseline="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 Flowing to CS</a:t>
          </a:r>
          <a:endParaRPr lang="en-US" sz="2900" kern="1200" dirty="0">
            <a:solidFill>
              <a:schemeClr val="accent2"/>
            </a:solidFill>
            <a:latin typeface="Myriad Pro" charset="0"/>
            <a:ea typeface="Myriad Pro" charset="0"/>
            <a:cs typeface="Myriad Pro" charset="0"/>
          </a:endParaRPr>
        </a:p>
      </dsp:txBody>
      <dsp:txXfrm>
        <a:off x="10391739" y="1636279"/>
        <a:ext cx="3065077" cy="18483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D9064-82BF-1243-B5BA-716603E0E0A7}">
      <dsp:nvSpPr>
        <dsp:cNvPr id="0" name=""/>
        <dsp:cNvSpPr/>
      </dsp:nvSpPr>
      <dsp:spPr>
        <a:xfrm>
          <a:off x="1017269" y="0"/>
          <a:ext cx="11529060" cy="51209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1E571-93EE-4B42-BF63-46DB7747433B}">
      <dsp:nvSpPr>
        <dsp:cNvPr id="0" name=""/>
        <dsp:cNvSpPr/>
      </dsp:nvSpPr>
      <dsp:spPr>
        <a:xfrm>
          <a:off x="4001" y="1536285"/>
          <a:ext cx="2579324" cy="20483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Check Power</a:t>
          </a:r>
          <a:endParaRPr lang="en-US" sz="3500" kern="1200" dirty="0">
            <a:solidFill>
              <a:schemeClr val="accent2"/>
            </a:solidFill>
            <a:latin typeface="Myriad Pro" charset="0"/>
            <a:ea typeface="Myriad Pro" charset="0"/>
            <a:cs typeface="Myriad Pro" charset="0"/>
          </a:endParaRPr>
        </a:p>
      </dsp:txBody>
      <dsp:txXfrm>
        <a:off x="103995" y="1636279"/>
        <a:ext cx="2379336" cy="1848392"/>
      </dsp:txXfrm>
    </dsp:sp>
    <dsp:sp modelId="{A0CD272F-3892-5F4D-9C82-3E8FA41418DF}">
      <dsp:nvSpPr>
        <dsp:cNvPr id="0" name=""/>
        <dsp:cNvSpPr/>
      </dsp:nvSpPr>
      <dsp:spPr>
        <a:xfrm>
          <a:off x="2748069" y="1536285"/>
          <a:ext cx="2579324" cy="2048380"/>
        </a:xfrm>
        <a:prstGeom prst="roundRect">
          <a:avLst/>
        </a:prstGeom>
        <a:solidFill>
          <a:schemeClr val="accent1">
            <a:shade val="80000"/>
            <a:hueOff val="-26944"/>
            <a:satOff val="1010"/>
            <a:lumOff val="489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Listen for Test Tone</a:t>
          </a:r>
          <a:endParaRPr lang="en-US" sz="3500" kern="1200" dirty="0">
            <a:solidFill>
              <a:schemeClr val="accent2"/>
            </a:solidFill>
            <a:latin typeface="Myriad Pro" charset="0"/>
            <a:ea typeface="Myriad Pro" charset="0"/>
            <a:cs typeface="Myriad Pro" charset="0"/>
          </a:endParaRPr>
        </a:p>
      </dsp:txBody>
      <dsp:txXfrm>
        <a:off x="2848063" y="1636279"/>
        <a:ext cx="2379336" cy="1848392"/>
      </dsp:txXfrm>
    </dsp:sp>
    <dsp:sp modelId="{6DD2772E-2EF8-4977-B3C7-55C1E63994BA}">
      <dsp:nvSpPr>
        <dsp:cNvPr id="0" name=""/>
        <dsp:cNvSpPr/>
      </dsp:nvSpPr>
      <dsp:spPr>
        <a:xfrm>
          <a:off x="5492137" y="1536285"/>
          <a:ext cx="2579324" cy="2048380"/>
        </a:xfrm>
        <a:prstGeom prst="roundRect">
          <a:avLst/>
        </a:prstGeom>
        <a:solidFill>
          <a:schemeClr val="accent1">
            <a:shade val="80000"/>
            <a:hueOff val="-53887"/>
            <a:satOff val="2020"/>
            <a:lumOff val="979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Listen to Audio with Buttset</a:t>
          </a:r>
          <a:endParaRPr lang="en-US" sz="3500" kern="1200" dirty="0">
            <a:solidFill>
              <a:schemeClr val="accent2"/>
            </a:solidFill>
            <a:latin typeface="Myriad Pro" charset="0"/>
            <a:ea typeface="Myriad Pro" charset="0"/>
            <a:cs typeface="Myriad Pro" charset="0"/>
          </a:endParaRPr>
        </a:p>
      </dsp:txBody>
      <dsp:txXfrm>
        <a:off x="5592131" y="1636279"/>
        <a:ext cx="2379336" cy="1848392"/>
      </dsp:txXfrm>
    </dsp:sp>
    <dsp:sp modelId="{8CD7AAE7-1FBE-5349-BA69-38AF458AF980}">
      <dsp:nvSpPr>
        <dsp:cNvPr id="0" name=""/>
        <dsp:cNvSpPr/>
      </dsp:nvSpPr>
      <dsp:spPr>
        <a:xfrm>
          <a:off x="8270208" y="1513814"/>
          <a:ext cx="2579324" cy="2048380"/>
        </a:xfrm>
        <a:prstGeom prst="roundRect">
          <a:avLst/>
        </a:prstGeom>
        <a:solidFill>
          <a:schemeClr val="accent1">
            <a:shade val="80000"/>
            <a:hueOff val="-80831"/>
            <a:satOff val="3030"/>
            <a:lumOff val="1468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Verify</a:t>
          </a:r>
          <a:r>
            <a:rPr lang="en-US" sz="3500" kern="1200" baseline="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 Wiring at the Panel</a:t>
          </a:r>
          <a:endParaRPr lang="en-US" sz="3500" kern="1200" dirty="0">
            <a:solidFill>
              <a:schemeClr val="accent2"/>
            </a:solidFill>
            <a:latin typeface="Myriad Pro" charset="0"/>
            <a:ea typeface="Myriad Pro" charset="0"/>
            <a:cs typeface="Myriad Pro" charset="0"/>
          </a:endParaRPr>
        </a:p>
      </dsp:txBody>
      <dsp:txXfrm>
        <a:off x="8370202" y="1613808"/>
        <a:ext cx="2379336" cy="1848392"/>
      </dsp:txXfrm>
    </dsp:sp>
    <dsp:sp modelId="{69860CEE-758A-344C-80E5-6D373708222A}">
      <dsp:nvSpPr>
        <dsp:cNvPr id="0" name=""/>
        <dsp:cNvSpPr/>
      </dsp:nvSpPr>
      <dsp:spPr>
        <a:xfrm>
          <a:off x="10980273" y="1536285"/>
          <a:ext cx="2579324" cy="2048380"/>
        </a:xfrm>
        <a:prstGeom prst="roundRect">
          <a:avLst/>
        </a:prstGeom>
        <a:solidFill>
          <a:schemeClr val="accent1">
            <a:shade val="80000"/>
            <a:hueOff val="-107775"/>
            <a:satOff val="4040"/>
            <a:lumOff val="195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Replace</a:t>
          </a:r>
          <a:r>
            <a:rPr lang="en-US" sz="3500" kern="1200" baseline="0" dirty="0" smtClean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rPr>
            <a:t> Audio Sensor</a:t>
          </a:r>
          <a:endParaRPr lang="en-US" sz="3500" kern="1200" dirty="0">
            <a:solidFill>
              <a:schemeClr val="accent2"/>
            </a:solidFill>
            <a:latin typeface="Myriad Pro" charset="0"/>
            <a:ea typeface="Myriad Pro" charset="0"/>
            <a:cs typeface="Myriad Pro" charset="0"/>
          </a:endParaRPr>
        </a:p>
      </dsp:txBody>
      <dsp:txXfrm>
        <a:off x="11080267" y="1636279"/>
        <a:ext cx="2379336" cy="1848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BD21-3CE0-F84C-85D2-3C64375B633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01660-CDF3-0247-ABDA-C2CDFBC2A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1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7162800"/>
            <a:ext cx="164338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dirty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279748">
            <a:off x="4244056" y="-1792280"/>
            <a:ext cx="16538164" cy="898099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18796000" y="8839200"/>
            <a:ext cx="7112000" cy="2590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2781300"/>
            <a:ext cx="16256000" cy="2819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023" y="1435101"/>
            <a:ext cx="11604976" cy="65277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6400" y="3949700"/>
            <a:ext cx="9067800" cy="23368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6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Freeform 7"/>
          <p:cNvSpPr/>
          <p:nvPr userDrawn="1"/>
        </p:nvSpPr>
        <p:spPr bwMode="auto">
          <a:xfrm>
            <a:off x="2816772" y="10510"/>
            <a:ext cx="13484773" cy="4487918"/>
          </a:xfrm>
          <a:custGeom>
            <a:avLst/>
            <a:gdLst>
              <a:gd name="connsiteX0" fmla="*/ 0 w 13484773"/>
              <a:gd name="connsiteY0" fmla="*/ 0 h 4487918"/>
              <a:gd name="connsiteX1" fmla="*/ 7346731 w 13484773"/>
              <a:gd name="connsiteY1" fmla="*/ 4414345 h 4487918"/>
              <a:gd name="connsiteX2" fmla="*/ 13484773 w 13484773"/>
              <a:gd name="connsiteY2" fmla="*/ 4487918 h 448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84773" h="4487918">
                <a:moveTo>
                  <a:pt x="0" y="0"/>
                </a:moveTo>
                <a:lnTo>
                  <a:pt x="7346731" y="4414345"/>
                </a:lnTo>
                <a:lnTo>
                  <a:pt x="13484773" y="4487918"/>
                </a:lnTo>
              </a:path>
            </a:pathLst>
          </a:cu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7601" y="3200400"/>
            <a:ext cx="7086600" cy="99060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7199980" y="5601665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70950" y="-615949"/>
            <a:ext cx="45085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885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_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7086600"/>
            <a:ext cx="162560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12" y="1143000"/>
            <a:ext cx="11604976" cy="652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323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_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7086600"/>
            <a:ext cx="162560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3356247"/>
            <a:ext cx="11991396" cy="25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363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3538"/>
            <a:ext cx="534828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350" y="363538"/>
            <a:ext cx="9086850" cy="7561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1912938"/>
            <a:ext cx="5348288" cy="6011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54296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113" y="6400800"/>
            <a:ext cx="97536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113" y="817563"/>
            <a:ext cx="9753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113" y="7156450"/>
            <a:ext cx="9753600" cy="84455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50010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2667000"/>
            <a:ext cx="14935200" cy="51054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6297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69750" y="381000"/>
            <a:ext cx="3841750" cy="69215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381000"/>
            <a:ext cx="11372850" cy="6921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2019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7162800"/>
            <a:ext cx="164338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dirty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279748">
            <a:off x="4244056" y="-1792280"/>
            <a:ext cx="16538164" cy="898099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18796000" y="8839200"/>
            <a:ext cx="7112000" cy="2590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2781300"/>
            <a:ext cx="16256000" cy="2819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6400" y="3949700"/>
            <a:ext cx="9067800" cy="23368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6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Freeform 7"/>
          <p:cNvSpPr/>
          <p:nvPr userDrawn="1"/>
        </p:nvSpPr>
        <p:spPr bwMode="auto">
          <a:xfrm>
            <a:off x="2816772" y="10510"/>
            <a:ext cx="13484773" cy="4487918"/>
          </a:xfrm>
          <a:custGeom>
            <a:avLst/>
            <a:gdLst>
              <a:gd name="connsiteX0" fmla="*/ 0 w 13484773"/>
              <a:gd name="connsiteY0" fmla="*/ 0 h 4487918"/>
              <a:gd name="connsiteX1" fmla="*/ 7346731 w 13484773"/>
              <a:gd name="connsiteY1" fmla="*/ 4414345 h 4487918"/>
              <a:gd name="connsiteX2" fmla="*/ 13484773 w 13484773"/>
              <a:gd name="connsiteY2" fmla="*/ 4487918 h 448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84773" h="4487918">
                <a:moveTo>
                  <a:pt x="0" y="0"/>
                </a:moveTo>
                <a:lnTo>
                  <a:pt x="7346731" y="4414345"/>
                </a:lnTo>
                <a:lnTo>
                  <a:pt x="13484773" y="4487918"/>
                </a:lnTo>
              </a:path>
            </a:pathLst>
          </a:cu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7601" y="3200400"/>
            <a:ext cx="7086600" cy="99060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7199980" y="5601665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70950" y="-615949"/>
            <a:ext cx="4508500" cy="106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069" y="1469518"/>
            <a:ext cx="9088538" cy="56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191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6166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ALT_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3320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88" y="5875338"/>
            <a:ext cx="138176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288" y="3875088"/>
            <a:ext cx="138176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713528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2895600"/>
            <a:ext cx="7607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4200" y="2895600"/>
            <a:ext cx="7607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0777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713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046288"/>
            <a:ext cx="7181850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900363"/>
            <a:ext cx="7181850" cy="4948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8175" y="2046288"/>
            <a:ext cx="7185025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8175" y="2900363"/>
            <a:ext cx="7185025" cy="4948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2391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5155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483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609600"/>
            <a:ext cx="149352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Gill Sans Light" charset="0"/>
              </a:rPr>
              <a:t>Click to edit Master title style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0" y="2667000"/>
            <a:ext cx="14935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altLang="en-US" dirty="0">
                <a:sym typeface="Gill Sans Light" charset="0"/>
              </a:rPr>
              <a:t>Second level</a:t>
            </a:r>
          </a:p>
          <a:p>
            <a:pPr lvl="2"/>
            <a:r>
              <a:rPr lang="en-US" altLang="en-US" dirty="0">
                <a:sym typeface="Gill Sans Light" charset="0"/>
              </a:rPr>
              <a:t>Third level</a:t>
            </a:r>
          </a:p>
          <a:p>
            <a:pPr lvl="3"/>
            <a:r>
              <a:rPr lang="en-US" altLang="en-US" dirty="0">
                <a:sym typeface="Gill Sans Light" charset="0"/>
              </a:rPr>
              <a:t>Fourth level</a:t>
            </a:r>
          </a:p>
          <a:p>
            <a:pPr lvl="4"/>
            <a:r>
              <a:rPr lang="en-US" altLang="en-US" dirty="0">
                <a:sym typeface="Gill Sans Light" charset="0"/>
              </a:rPr>
              <a:t>Fifth level</a:t>
            </a:r>
          </a:p>
        </p:txBody>
      </p:sp>
      <p:sp>
        <p:nvSpPr>
          <p:cNvPr id="1029" name="Rectangle 3"/>
          <p:cNvSpPr>
            <a:spLocks/>
          </p:cNvSpPr>
          <p:nvPr/>
        </p:nvSpPr>
        <p:spPr bwMode="auto">
          <a:xfrm>
            <a:off x="7791450" y="8826500"/>
            <a:ext cx="660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8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1pPr>
            <a:lvl2pPr marL="742950" indent="-285750" eaLnBrk="0" hangingPunct="0">
              <a:defRPr sz="38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2pPr>
            <a:lvl3pPr marL="1143000" indent="-228600" eaLnBrk="0" hangingPunct="0">
              <a:defRPr sz="38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3pPr>
            <a:lvl4pPr marL="1600200" indent="-228600" eaLnBrk="0" hangingPunct="0">
              <a:defRPr sz="38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4pPr>
            <a:lvl5pPr marL="2057400" indent="-228600" eaLnBrk="0" hangingPunct="0">
              <a:defRPr sz="38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14141"/>
                </a:solidFill>
                <a:latin typeface="Gill Sans Light" charset="0"/>
                <a:ea typeface="ヒラギノ角ゴ ProN W3" charset="-128"/>
                <a:sym typeface="Gill Sans Light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smtClean="0">
                <a:solidFill>
                  <a:srgbClr val="FFFFFF"/>
                </a:solidFill>
                <a:ea typeface="MS PGothic" panose="020B0600070205080204" pitchFamily="34" charset="-128"/>
              </a:rPr>
              <a:t>© Disney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364" y="7239000"/>
            <a:ext cx="3022563" cy="170019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3632200" y="8089096"/>
            <a:ext cx="9829800" cy="3691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8001798"/>
            <a:ext cx="2774950" cy="58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8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Myriad Pro" charset="0"/>
          <a:ea typeface="Myriad Pro" charset="0"/>
          <a:cs typeface="Myriad Pro" charset="0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Calisto MT" panose="02040603050505030304" pitchFamily="18" charset="0"/>
          <a:ea typeface="MS PGothic" panose="020B0600070205080204" pitchFamily="34" charset="-128"/>
          <a:cs typeface="Abadi MT Condensed Extra Bold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Calisto MT" panose="02040603050505030304" pitchFamily="18" charset="0"/>
          <a:ea typeface="MS PGothic" panose="020B0600070205080204" pitchFamily="34" charset="-128"/>
          <a:cs typeface="Abadi MT Condensed Extra Bold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Calisto MT" panose="02040603050505030304" pitchFamily="18" charset="0"/>
          <a:ea typeface="MS PGothic" panose="020B0600070205080204" pitchFamily="34" charset="-128"/>
          <a:cs typeface="Abadi MT Condensed Extra Bold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Calisto MT" panose="02040603050505030304" pitchFamily="18" charset="0"/>
          <a:ea typeface="MS PGothic" panose="020B0600070205080204" pitchFamily="34" charset="-128"/>
          <a:cs typeface="Abadi MT Condensed Extra Bold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rgbClr val="05347D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rgbClr val="05347D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rgbClr val="05347D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rgbClr val="05347D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28600" indent="-228600" algn="l" rtl="0" eaLnBrk="0" fontAlgn="base" hangingPunct="0">
        <a:spcBef>
          <a:spcPts val="3600"/>
        </a:spcBef>
        <a:spcAft>
          <a:spcPct val="0"/>
        </a:spcAft>
        <a:buClr>
          <a:schemeClr val="accent6"/>
        </a:buClr>
        <a:buSzPct val="93000"/>
        <a:buFont typeface="Wingdings" charset="2"/>
        <a:buChar char="§"/>
        <a:defRPr sz="3200">
          <a:solidFill>
            <a:schemeClr val="tx1"/>
          </a:solidFill>
          <a:latin typeface="Myriad Pro" charset="0"/>
          <a:ea typeface="Myriad Pro" charset="0"/>
          <a:cs typeface="Myriad Pro" charset="0"/>
          <a:sym typeface="Gill Sans Light" charset="0"/>
        </a:defRPr>
      </a:lvl1pPr>
      <a:lvl2pPr marL="508000" indent="-228600" algn="l" rtl="0" eaLnBrk="0" fontAlgn="base" hangingPunct="0">
        <a:spcBef>
          <a:spcPts val="3600"/>
        </a:spcBef>
        <a:spcAft>
          <a:spcPct val="0"/>
        </a:spcAft>
        <a:buClr>
          <a:schemeClr val="accent6"/>
        </a:buClr>
        <a:buSzPct val="93000"/>
        <a:buFont typeface="Wingdings" charset="2"/>
        <a:buChar char="§"/>
        <a:defRPr sz="3200">
          <a:solidFill>
            <a:schemeClr val="tx1"/>
          </a:solidFill>
          <a:latin typeface="Myriad Pro" charset="0"/>
          <a:ea typeface="Myriad Pro" charset="0"/>
          <a:cs typeface="Myriad Pro" charset="0"/>
          <a:sym typeface="Gill Sans Light" charset="0"/>
        </a:defRPr>
      </a:lvl2pPr>
      <a:lvl3pPr marL="825500" indent="-228600" algn="l" rtl="0" eaLnBrk="0" fontAlgn="base" hangingPunct="0">
        <a:spcBef>
          <a:spcPts val="3600"/>
        </a:spcBef>
        <a:spcAft>
          <a:spcPct val="0"/>
        </a:spcAft>
        <a:buClr>
          <a:schemeClr val="accent6"/>
        </a:buClr>
        <a:buSzPct val="93000"/>
        <a:buFont typeface="Wingdings" charset="2"/>
        <a:buChar char="§"/>
        <a:defRPr sz="3200">
          <a:solidFill>
            <a:schemeClr val="tx1"/>
          </a:solidFill>
          <a:latin typeface="Myriad Pro" charset="0"/>
          <a:ea typeface="Myriad Pro" charset="0"/>
          <a:cs typeface="Myriad Pro" charset="0"/>
          <a:sym typeface="Gill Sans Light" charset="0"/>
        </a:defRPr>
      </a:lvl3pPr>
      <a:lvl4pPr marL="1143000" indent="-228600" algn="l" rtl="0" eaLnBrk="0" fontAlgn="base" hangingPunct="0">
        <a:spcBef>
          <a:spcPts val="3600"/>
        </a:spcBef>
        <a:spcAft>
          <a:spcPct val="0"/>
        </a:spcAft>
        <a:buClr>
          <a:schemeClr val="accent6"/>
        </a:buClr>
        <a:buSzPct val="93000"/>
        <a:buFont typeface="Wingdings" charset="2"/>
        <a:buChar char="§"/>
        <a:defRPr sz="3200">
          <a:solidFill>
            <a:schemeClr val="tx1"/>
          </a:solidFill>
          <a:latin typeface="Myriad Pro" charset="0"/>
          <a:ea typeface="Myriad Pro" charset="0"/>
          <a:cs typeface="Myriad Pro" charset="0"/>
          <a:sym typeface="Gill Sans Light" charset="0"/>
        </a:defRPr>
      </a:lvl4pPr>
      <a:lvl5pPr marL="1460500" indent="-228600" algn="l" rtl="0" eaLnBrk="0" fontAlgn="base" hangingPunct="0">
        <a:spcBef>
          <a:spcPts val="3600"/>
        </a:spcBef>
        <a:spcAft>
          <a:spcPct val="0"/>
        </a:spcAft>
        <a:buClr>
          <a:schemeClr val="accent6"/>
        </a:buClr>
        <a:buSzPct val="93000"/>
        <a:buFont typeface="Wingdings" charset="2"/>
        <a:buChar char="§"/>
        <a:defRPr sz="3200">
          <a:solidFill>
            <a:schemeClr val="tx1"/>
          </a:solidFill>
          <a:latin typeface="Myriad Pro" charset="0"/>
          <a:ea typeface="Myriad Pro" charset="0"/>
          <a:cs typeface="Myriad Pro" charset="0"/>
          <a:sym typeface="Gill Sans Light" charset="0"/>
        </a:defRPr>
      </a:lvl5pPr>
      <a:lvl6pPr marL="1917700" indent="-228600" algn="l" rtl="0" fontAlgn="base">
        <a:spcBef>
          <a:spcPts val="3600"/>
        </a:spcBef>
        <a:spcAft>
          <a:spcPct val="0"/>
        </a:spcAft>
        <a:buClr>
          <a:srgbClr val="4E1554"/>
        </a:buClr>
        <a:buSzPct val="93000"/>
        <a:buFont typeface="Gill Sans Ligh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374900" indent="-228600" algn="l" rtl="0" fontAlgn="base">
        <a:spcBef>
          <a:spcPts val="3600"/>
        </a:spcBef>
        <a:spcAft>
          <a:spcPct val="0"/>
        </a:spcAft>
        <a:buClr>
          <a:srgbClr val="4E1554"/>
        </a:buClr>
        <a:buSzPct val="93000"/>
        <a:buFont typeface="Gill Sans Ligh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832100" indent="-228600" algn="l" rtl="0" fontAlgn="base">
        <a:spcBef>
          <a:spcPts val="3600"/>
        </a:spcBef>
        <a:spcAft>
          <a:spcPct val="0"/>
        </a:spcAft>
        <a:buClr>
          <a:srgbClr val="4E1554"/>
        </a:buClr>
        <a:buSzPct val="93000"/>
        <a:buFont typeface="Gill Sans Ligh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289300" indent="-228600" algn="l" rtl="0" fontAlgn="base">
        <a:spcBef>
          <a:spcPts val="3600"/>
        </a:spcBef>
        <a:spcAft>
          <a:spcPct val="0"/>
        </a:spcAft>
        <a:buClr>
          <a:srgbClr val="4E1554"/>
        </a:buClr>
        <a:buSzPct val="93000"/>
        <a:buFont typeface="Gill Sans Ligh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resource.sonitrol.com/library/asset/document/cradlepoint-router-configuration-file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resource.sonitrol.com/library/asset/document/firmware-bundle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Tools and Tips</a:t>
            </a: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512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>
                <a:ea typeface="MS PGothic" charset="-128"/>
                <a:cs typeface="Abadi MT Condensed Extra Bold" charset="0"/>
              </a:rPr>
              <a:t>Performance Tuning FlexIP </a:t>
            </a:r>
            <a:endParaRPr lang="en-US" altLang="en-US" dirty="0">
              <a:ea typeface="MS PGothic" charset="-128"/>
              <a:cs typeface="Abadi MT Condensed Extra Bold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ToolBox – Panel Debug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 Commands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4502676"/>
            <a:ext cx="11165424" cy="147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Line Callout 1 9"/>
          <p:cNvSpPr/>
          <p:nvPr/>
        </p:nvSpPr>
        <p:spPr>
          <a:xfrm flipH="1">
            <a:off x="5145500" y="3163570"/>
            <a:ext cx="1838430" cy="492780"/>
          </a:xfrm>
          <a:prstGeom prst="borderCallout1">
            <a:avLst>
              <a:gd name="adj1" fmla="val 48858"/>
              <a:gd name="adj2" fmla="val -770"/>
              <a:gd name="adj3" fmla="val 319512"/>
              <a:gd name="adj4" fmla="val -1754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84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Panel displays its current date/time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9904209" y="3255553"/>
            <a:ext cx="2330451" cy="457202"/>
          </a:xfrm>
          <a:prstGeom prst="borderCallout1">
            <a:avLst>
              <a:gd name="adj1" fmla="val 48858"/>
              <a:gd name="adj2" fmla="val -770"/>
              <a:gd name="adj3" fmla="val 323056"/>
              <a:gd name="adj4" fmla="val -1326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84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Display the panel and bell output power status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12772695" y="3750855"/>
            <a:ext cx="2573588" cy="871946"/>
          </a:xfrm>
          <a:prstGeom prst="borderCallout1">
            <a:avLst>
              <a:gd name="adj1" fmla="val 48858"/>
              <a:gd name="adj2" fmla="val -770"/>
              <a:gd name="adj3" fmla="val 114539"/>
              <a:gd name="adj4" fmla="val -3986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84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Displays the current count of dropped audio packets, mostly used by engineering</a:t>
            </a:r>
          </a:p>
        </p:txBody>
      </p:sp>
      <p:sp>
        <p:nvSpPr>
          <p:cNvPr id="15" name="Line Callout 1 14"/>
          <p:cNvSpPr/>
          <p:nvPr/>
        </p:nvSpPr>
        <p:spPr>
          <a:xfrm>
            <a:off x="9869900" y="6540669"/>
            <a:ext cx="2351083" cy="774531"/>
          </a:xfrm>
          <a:prstGeom prst="borderCallout1">
            <a:avLst>
              <a:gd name="adj1" fmla="val 48858"/>
              <a:gd name="adj2" fmla="val -770"/>
              <a:gd name="adj3" fmla="val -105520"/>
              <a:gd name="adj4" fmla="val -1326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84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Show panel network information, including DHCP Lease and MAC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12772695" y="5666920"/>
            <a:ext cx="2165349" cy="873749"/>
          </a:xfrm>
          <a:prstGeom prst="borderCallout1">
            <a:avLst>
              <a:gd name="adj1" fmla="val 48858"/>
              <a:gd name="adj2" fmla="val -770"/>
              <a:gd name="adj3" fmla="val 5668"/>
              <a:gd name="adj4" fmla="val -4907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84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Reset panel and connected modules to Factory Default options</a:t>
            </a:r>
          </a:p>
        </p:txBody>
      </p:sp>
      <p:sp>
        <p:nvSpPr>
          <p:cNvPr id="17" name="Line Callout 1 16"/>
          <p:cNvSpPr/>
          <p:nvPr/>
        </p:nvSpPr>
        <p:spPr>
          <a:xfrm flipH="1">
            <a:off x="5450300" y="6713655"/>
            <a:ext cx="1686030" cy="479810"/>
          </a:xfrm>
          <a:prstGeom prst="borderCallout1">
            <a:avLst>
              <a:gd name="adj1" fmla="val 48858"/>
              <a:gd name="adj2" fmla="val -770"/>
              <a:gd name="adj3" fmla="val -206989"/>
              <a:gd name="adj4" fmla="val -2049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84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Shows all system firmware versions</a:t>
            </a:r>
          </a:p>
        </p:txBody>
      </p:sp>
      <p:sp>
        <p:nvSpPr>
          <p:cNvPr id="18" name="Line Callout 1 17"/>
          <p:cNvSpPr/>
          <p:nvPr/>
        </p:nvSpPr>
        <p:spPr>
          <a:xfrm flipH="1">
            <a:off x="2930739" y="6289029"/>
            <a:ext cx="1795956" cy="360538"/>
          </a:xfrm>
          <a:prstGeom prst="borderCallout1">
            <a:avLst>
              <a:gd name="adj1" fmla="val 48858"/>
              <a:gd name="adj2" fmla="val -770"/>
              <a:gd name="adj3" fmla="val -153782"/>
              <a:gd name="adj4" fmla="val -328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84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Reboot the panel</a:t>
            </a:r>
          </a:p>
        </p:txBody>
      </p:sp>
      <p:sp>
        <p:nvSpPr>
          <p:cNvPr id="20" name="Line Callout 1 19"/>
          <p:cNvSpPr/>
          <p:nvPr/>
        </p:nvSpPr>
        <p:spPr>
          <a:xfrm flipH="1">
            <a:off x="2326100" y="3509082"/>
            <a:ext cx="2400595" cy="790959"/>
          </a:xfrm>
          <a:prstGeom prst="borderCallout1">
            <a:avLst>
              <a:gd name="adj1" fmla="val 48858"/>
              <a:gd name="adj2" fmla="val -770"/>
              <a:gd name="adj3" fmla="val 154396"/>
              <a:gd name="adj4" fmla="val -2933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84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Toggles whether module polling messages are displayed, reduces chatter</a:t>
            </a:r>
          </a:p>
        </p:txBody>
      </p:sp>
    </p:spTree>
    <p:extLst>
      <p:ext uri="{BB962C8B-B14F-4D97-AF65-F5344CB8AC3E}">
        <p14:creationId xmlns:p14="http://schemas.microsoft.com/office/powerpoint/2010/main" val="224924990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ToolBox – Panel Debug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Interpreting the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900363"/>
            <a:ext cx="3886201" cy="4948237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Module/Panel Identifiers</a:t>
            </a:r>
          </a:p>
          <a:p>
            <a:pPr>
              <a:spcBef>
                <a:spcPts val="3000"/>
              </a:spcBef>
            </a:pPr>
            <a:r>
              <a:rPr lang="en-US" dirty="0"/>
              <a:t>Color coded log events</a:t>
            </a:r>
          </a:p>
          <a:p>
            <a:pPr>
              <a:spcBef>
                <a:spcPts val="3000"/>
              </a:spcBef>
            </a:pPr>
            <a:r>
              <a:rPr lang="en-US" dirty="0"/>
              <a:t>Log is automatically saved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740050"/>
              </p:ext>
            </p:extLst>
          </p:nvPr>
        </p:nvGraphicFramePr>
        <p:xfrm>
          <a:off x="8042851" y="2046288"/>
          <a:ext cx="2987378" cy="459160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254568"/>
                <a:gridCol w="732810"/>
              </a:tblGrid>
              <a:tr h="239711"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Device Identifier Key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7428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I/O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anchor="ctr"/>
                </a:tc>
              </a:tr>
              <a:tr h="27428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iBase OKI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</a:t>
                      </a:r>
                      <a:endParaRPr lang="en-US" sz="1800" dirty="0"/>
                    </a:p>
                  </a:txBody>
                  <a:tcPr anchor="ctr"/>
                </a:tc>
              </a:tr>
              <a:tr h="27428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Access-4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 anchor="ctr"/>
                </a:tc>
              </a:tr>
              <a:tr h="27428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Access-4 Pro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31</a:t>
                      </a:r>
                      <a:endParaRPr lang="en-US" sz="1800" dirty="0"/>
                    </a:p>
                  </a:txBody>
                  <a:tcPr anchor="ctr"/>
                </a:tc>
              </a:tr>
              <a:tr h="27428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iBase DAS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41</a:t>
                      </a:r>
                      <a:endParaRPr lang="en-US" sz="1800" dirty="0"/>
                    </a:p>
                  </a:txBody>
                  <a:tcPr anchor="ctr"/>
                </a:tc>
              </a:tr>
              <a:tr h="27428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Audio-8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anchor="ctr"/>
                </a:tc>
              </a:tr>
              <a:tr h="27428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Audio-8 Pro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51</a:t>
                      </a:r>
                      <a:endParaRPr lang="en-US" sz="1800" dirty="0"/>
                    </a:p>
                  </a:txBody>
                  <a:tcPr anchor="ctr"/>
                </a:tc>
              </a:tr>
              <a:tr h="27428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Keypad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</a:t>
                      </a:r>
                      <a:endParaRPr lang="en-US" sz="1800" dirty="0"/>
                    </a:p>
                  </a:txBody>
                  <a:tcPr anchor="ctr"/>
                </a:tc>
              </a:tr>
              <a:tr h="27428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Power Hub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70</a:t>
                      </a:r>
                      <a:endParaRPr lang="en-US" sz="1800" dirty="0"/>
                    </a:p>
                  </a:txBody>
                  <a:tcPr anchor="ctr"/>
                </a:tc>
              </a:tr>
              <a:tr h="45176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Echostream</a:t>
                      </a:r>
                      <a:r>
                        <a:rPr lang="en-US" sz="1800" baseline="0" dirty="0" smtClean="0"/>
                        <a:t> EN4200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80</a:t>
                      </a:r>
                      <a:endParaRPr lang="en-US" sz="1800" dirty="0"/>
                    </a:p>
                  </a:txBody>
                  <a:tcPr anchor="ctr"/>
                </a:tc>
              </a:tr>
              <a:tr h="45176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STANLEY </a:t>
                      </a:r>
                      <a:r>
                        <a:rPr lang="en-US" sz="1800" dirty="0" err="1" smtClean="0"/>
                        <a:t>ToolBox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742649"/>
              </p:ext>
            </p:extLst>
          </p:nvPr>
        </p:nvGraphicFramePr>
        <p:xfrm>
          <a:off x="11633201" y="2046288"/>
          <a:ext cx="3595237" cy="5127686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914399"/>
                <a:gridCol w="2680838"/>
              </a:tblGrid>
              <a:tr h="2863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Color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Event Type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046" marR="7046" marT="7046" marB="0" anchor="ctr"/>
                </a:tc>
              </a:tr>
              <a:tr h="4866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/>
                        <a:t>Purple</a:t>
                      </a:r>
                      <a:endParaRPr lang="en-US" sz="1800" b="0" i="0" u="none" strike="noStrike" dirty="0">
                        <a:solidFill>
                          <a:srgbClr val="8100CD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Firmware version reported, alarm activation, download from 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</a:tr>
              <a:tr h="351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/>
                        <a:t>Yellow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Polling messages between panel and modules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</a:tr>
              <a:tr h="4866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/>
                        <a:t>White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Communication events (IP and phone), Status messages, download acknowledgments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</a:tr>
              <a:tr h="351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/>
                        <a:t>Blue</a:t>
                      </a:r>
                      <a:endParaRPr lang="en-US" sz="1800" b="0" i="0" u="none" strike="noStrike" dirty="0">
                        <a:solidFill>
                          <a:srgbClr val="00B0F0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Access control events, and iBase internal processor polling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</a:tr>
              <a:tr h="351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/>
                        <a:t>Red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Power, Battery, general error conditions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</a:tr>
              <a:tr h="351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/>
                        <a:t>Green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Audio events, and ARE processor testing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</a:tr>
              <a:tr h="2298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/>
                        <a:t>Orange</a:t>
                      </a:r>
                      <a:endParaRPr lang="en-US" sz="1800" b="0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Clock events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Line Callout 1 14"/>
          <p:cNvSpPr/>
          <p:nvPr/>
        </p:nvSpPr>
        <p:spPr>
          <a:xfrm>
            <a:off x="5053150" y="4812092"/>
            <a:ext cx="1727629" cy="1124778"/>
          </a:xfrm>
          <a:prstGeom prst="borderCallout1">
            <a:avLst>
              <a:gd name="adj1" fmla="val 48858"/>
              <a:gd name="adj2" fmla="val -770"/>
              <a:gd name="adj3" fmla="val 129496"/>
              <a:gd name="adj4" fmla="val -3772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84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Device Identifier</a:t>
            </a:r>
          </a:p>
          <a:p>
            <a:pPr marL="0" marR="0" lvl="0" indent="0" algn="ctr" defTabSz="3484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Module type and address (Keypad 1 shown here)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570" y="6216466"/>
            <a:ext cx="6072309" cy="1491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521426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ToolBox – Panel Debug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 Example: Test Signal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900363"/>
            <a:ext cx="3810001" cy="4948237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User initiated Keypad Test Signal</a:t>
            </a:r>
          </a:p>
          <a:p>
            <a:pPr>
              <a:spcBef>
                <a:spcPts val="3000"/>
              </a:spcBef>
            </a:pPr>
            <a:r>
              <a:rPr lang="en-US" dirty="0"/>
              <a:t>Panel establishing IP connection to Central Station using RX IP 1 info</a:t>
            </a:r>
          </a:p>
          <a:p>
            <a:pPr>
              <a:spcBef>
                <a:spcPts val="3000"/>
              </a:spcBef>
            </a:pPr>
            <a:r>
              <a:rPr lang="en-US" dirty="0"/>
              <a:t>Test </a:t>
            </a:r>
            <a:r>
              <a:rPr lang="en-US" dirty="0" smtClean="0"/>
              <a:t>signal </a:t>
            </a:r>
            <a:r>
              <a:rPr lang="en-US" dirty="0"/>
              <a:t>Acknowledge by Central </a:t>
            </a:r>
            <a:r>
              <a:rPr lang="en-US" dirty="0" smtClean="0"/>
              <a:t>Station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316" y="2473325"/>
            <a:ext cx="8804673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4" name="Curved Connector 23"/>
          <p:cNvCxnSpPr/>
          <p:nvPr/>
        </p:nvCxnSpPr>
        <p:spPr bwMode="auto">
          <a:xfrm flipV="1">
            <a:off x="4622800" y="2590800"/>
            <a:ext cx="1531516" cy="723900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 bwMode="auto">
          <a:xfrm flipV="1">
            <a:off x="4622800" y="3748882"/>
            <a:ext cx="1531516" cy="823118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 bwMode="auto">
          <a:xfrm>
            <a:off x="4622800" y="5990431"/>
            <a:ext cx="1524000" cy="791369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2494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ToolBox – Panel Debug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 Example: Arming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900363"/>
            <a:ext cx="3810001" cy="4948237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Arming with code </a:t>
            </a:r>
            <a:r>
              <a:rPr lang="en-US" dirty="0" smtClean="0"/>
              <a:t>65535</a:t>
            </a:r>
            <a:endParaRPr lang="en-US" dirty="0"/>
          </a:p>
          <a:p>
            <a:pPr>
              <a:spcBef>
                <a:spcPts val="3000"/>
              </a:spcBef>
            </a:pPr>
            <a:r>
              <a:rPr lang="en-US" dirty="0"/>
              <a:t>Arming Successful, begins entry delay </a:t>
            </a:r>
            <a:r>
              <a:rPr lang="en-US" dirty="0" smtClean="0"/>
              <a:t>timer</a:t>
            </a:r>
            <a:endParaRPr lang="en-US" dirty="0"/>
          </a:p>
          <a:p>
            <a:pPr>
              <a:spcBef>
                <a:spcPts val="3000"/>
              </a:spcBef>
            </a:pPr>
            <a:r>
              <a:rPr lang="en-US" dirty="0"/>
              <a:t>Programmable Aux has been </a:t>
            </a:r>
            <a:r>
              <a:rPr lang="en-US" dirty="0" smtClean="0"/>
              <a:t>de-activated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704" y="1803992"/>
            <a:ext cx="8140179" cy="5688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7" name="Curved Connector 26"/>
          <p:cNvCxnSpPr/>
          <p:nvPr/>
        </p:nvCxnSpPr>
        <p:spPr bwMode="auto">
          <a:xfrm flipV="1">
            <a:off x="4403725" y="2062561"/>
            <a:ext cx="1473979" cy="1060450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 bwMode="auto">
          <a:xfrm flipV="1">
            <a:off x="4403725" y="2728515"/>
            <a:ext cx="1473979" cy="1458220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 bwMode="auto">
          <a:xfrm flipV="1">
            <a:off x="4403724" y="3834606"/>
            <a:ext cx="1473979" cy="1206204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96278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ToolBox – Panel Debug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 Example: Alarm Point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900363"/>
            <a:ext cx="3962401" cy="4948237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Alarm Point 3 state changed to Short</a:t>
            </a:r>
          </a:p>
          <a:p>
            <a:pPr>
              <a:spcBef>
                <a:spcPts val="2400"/>
              </a:spcBef>
            </a:pPr>
            <a:r>
              <a:rPr lang="en-US" dirty="0"/>
              <a:t>Alarm being sent to Central Station</a:t>
            </a:r>
          </a:p>
          <a:p>
            <a:pPr>
              <a:spcBef>
                <a:spcPts val="2400"/>
              </a:spcBef>
            </a:pPr>
            <a:r>
              <a:rPr lang="en-US" dirty="0"/>
              <a:t>Alarm Point 3 state changed to Open</a:t>
            </a:r>
          </a:p>
          <a:p>
            <a:pPr>
              <a:spcBef>
                <a:spcPts val="2400"/>
              </a:spcBef>
            </a:pPr>
            <a:r>
              <a:rPr lang="en-US" dirty="0"/>
              <a:t>Established connection to CS</a:t>
            </a:r>
          </a:p>
          <a:p>
            <a:pPr>
              <a:spcBef>
                <a:spcPts val="2400"/>
              </a:spcBef>
            </a:pPr>
            <a:r>
              <a:rPr lang="en-US" dirty="0"/>
              <a:t>Streaming Audio resulting from alarm violation</a:t>
            </a:r>
          </a:p>
        </p:txBody>
      </p:sp>
      <p:cxnSp>
        <p:nvCxnSpPr>
          <p:cNvPr id="27" name="Curved Connector 26"/>
          <p:cNvCxnSpPr/>
          <p:nvPr/>
        </p:nvCxnSpPr>
        <p:spPr bwMode="auto">
          <a:xfrm flipV="1">
            <a:off x="3860800" y="1943104"/>
            <a:ext cx="1697390" cy="1257296"/>
          </a:xfrm>
          <a:prstGeom prst="curvedConnector3">
            <a:avLst>
              <a:gd name="adj1" fmla="val 58081"/>
            </a:avLst>
          </a:prstGeom>
          <a:ln w="571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 bwMode="auto">
          <a:xfrm flipV="1">
            <a:off x="3860800" y="2615975"/>
            <a:ext cx="1707123" cy="1575025"/>
          </a:xfrm>
          <a:prstGeom prst="curvedConnector3">
            <a:avLst>
              <a:gd name="adj1" fmla="val 48215"/>
            </a:avLst>
          </a:prstGeom>
          <a:ln w="571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 bwMode="auto">
          <a:xfrm flipV="1">
            <a:off x="3879852" y="3700467"/>
            <a:ext cx="1676400" cy="1466851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90" y="1890714"/>
            <a:ext cx="8456544" cy="5561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5" name="Curved Connector 24"/>
          <p:cNvCxnSpPr/>
          <p:nvPr/>
        </p:nvCxnSpPr>
        <p:spPr bwMode="auto">
          <a:xfrm flipV="1">
            <a:off x="4622800" y="5451707"/>
            <a:ext cx="933452" cy="796693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 bwMode="auto">
          <a:xfrm flipV="1">
            <a:off x="4622800" y="6553542"/>
            <a:ext cx="933452" cy="704508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20514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ToolBox – Panel Debug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 Example: Audio Activation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900363"/>
            <a:ext cx="3962401" cy="4948237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Audio Detector 1 activated, begins internal audio processing.</a:t>
            </a:r>
          </a:p>
          <a:p>
            <a:pPr>
              <a:spcBef>
                <a:spcPts val="2400"/>
              </a:spcBef>
            </a:pPr>
            <a:r>
              <a:rPr lang="en-US" dirty="0"/>
              <a:t>Audio Activation event with audio being sent to Central Station.</a:t>
            </a:r>
          </a:p>
        </p:txBody>
      </p:sp>
      <p:cxnSp>
        <p:nvCxnSpPr>
          <p:cNvPr id="27" name="Curved Connector 26"/>
          <p:cNvCxnSpPr/>
          <p:nvPr/>
        </p:nvCxnSpPr>
        <p:spPr bwMode="auto">
          <a:xfrm flipV="1">
            <a:off x="4717592" y="2046288"/>
            <a:ext cx="1568450" cy="1278216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 bwMode="auto">
          <a:xfrm>
            <a:off x="4895621" y="4800600"/>
            <a:ext cx="1390421" cy="922148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042" y="1938619"/>
            <a:ext cx="7785558" cy="5500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91716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ToolBox – Panel Debug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 Example: Disarm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900363"/>
            <a:ext cx="3962401" cy="4948237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Disarmed with code 65535.</a:t>
            </a:r>
          </a:p>
          <a:p>
            <a:pPr>
              <a:spcBef>
                <a:spcPts val="2400"/>
              </a:spcBef>
            </a:pPr>
            <a:r>
              <a:rPr lang="en-US" dirty="0"/>
              <a:t>Panel begins to establish WAN connection to Central Station to </a:t>
            </a:r>
            <a:r>
              <a:rPr lang="en-US" dirty="0" smtClean="0"/>
              <a:t>report </a:t>
            </a:r>
            <a:r>
              <a:rPr lang="en-US" dirty="0"/>
              <a:t>the Disarm.</a:t>
            </a:r>
          </a:p>
        </p:txBody>
      </p:sp>
      <p:cxnSp>
        <p:nvCxnSpPr>
          <p:cNvPr id="27" name="Curved Connector 26"/>
          <p:cNvCxnSpPr/>
          <p:nvPr/>
        </p:nvCxnSpPr>
        <p:spPr bwMode="auto">
          <a:xfrm flipV="1">
            <a:off x="4241800" y="2741597"/>
            <a:ext cx="1600200" cy="352442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 bwMode="auto">
          <a:xfrm flipV="1">
            <a:off x="4546600" y="3453993"/>
            <a:ext cx="1295400" cy="737008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0" y="2599918"/>
            <a:ext cx="9865906" cy="4029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09314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ToolBox – Panel Debug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 Example: Module Down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900363"/>
            <a:ext cx="3962401" cy="4948237"/>
          </a:xfrm>
        </p:spPr>
        <p:txBody>
          <a:bodyPr/>
          <a:lstStyle/>
          <a:p>
            <a:pPr lvl="1" defTabSz="914400"/>
            <a:r>
              <a:rPr lang="en-US" dirty="0"/>
              <a:t>I/O Expansion Module 1 is Down</a:t>
            </a:r>
          </a:p>
          <a:p>
            <a:pPr lvl="1" defTabSz="914400"/>
            <a:r>
              <a:rPr lang="en-US" dirty="0" smtClean="0"/>
              <a:t>Keypad </a:t>
            </a:r>
            <a:r>
              <a:rPr lang="en-US" dirty="0"/>
              <a:t>2 is Down</a:t>
            </a:r>
          </a:p>
        </p:txBody>
      </p:sp>
      <p:cxnSp>
        <p:nvCxnSpPr>
          <p:cNvPr id="27" name="Curved Connector 26"/>
          <p:cNvCxnSpPr/>
          <p:nvPr/>
        </p:nvCxnSpPr>
        <p:spPr bwMode="auto">
          <a:xfrm>
            <a:off x="4403725" y="3119741"/>
            <a:ext cx="1438275" cy="1064063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0" y="2362200"/>
            <a:ext cx="9633888" cy="458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Curved Connector 10"/>
          <p:cNvCxnSpPr/>
          <p:nvPr/>
        </p:nvCxnSpPr>
        <p:spPr bwMode="auto">
          <a:xfrm>
            <a:off x="3708400" y="4181521"/>
            <a:ext cx="2133600" cy="1415912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31208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ToolBox – Panel Debug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 Example: Module 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900363"/>
            <a:ext cx="3962401" cy="4948237"/>
          </a:xfrm>
        </p:spPr>
        <p:txBody>
          <a:bodyPr/>
          <a:lstStyle/>
          <a:p>
            <a:pPr lvl="1" defTabSz="914400"/>
            <a:r>
              <a:rPr lang="en-US" dirty="0"/>
              <a:t>Keypad 2 is Up</a:t>
            </a:r>
          </a:p>
          <a:p>
            <a:pPr lvl="1" defTabSz="914400"/>
            <a:r>
              <a:rPr lang="en-US" dirty="0" smtClean="0"/>
              <a:t>I/O </a:t>
            </a:r>
            <a:r>
              <a:rPr lang="en-US" dirty="0"/>
              <a:t>Expansion Module 1 is Up</a:t>
            </a:r>
          </a:p>
        </p:txBody>
      </p:sp>
      <p:cxnSp>
        <p:nvCxnSpPr>
          <p:cNvPr id="27" name="Curved Connector 26"/>
          <p:cNvCxnSpPr/>
          <p:nvPr/>
        </p:nvCxnSpPr>
        <p:spPr bwMode="auto">
          <a:xfrm flipV="1">
            <a:off x="4318000" y="1828800"/>
            <a:ext cx="1524000" cy="1295400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 bwMode="auto">
          <a:xfrm>
            <a:off x="4241800" y="4133850"/>
            <a:ext cx="1600200" cy="1495379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0" y="1752600"/>
            <a:ext cx="8153400" cy="5721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0039315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ToolBox – Panel Debug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 Example: IP Comms Down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900363"/>
            <a:ext cx="4029076" cy="4948237"/>
          </a:xfrm>
        </p:spPr>
        <p:txBody>
          <a:bodyPr/>
          <a:lstStyle/>
          <a:p>
            <a:pPr lvl="1" defTabSz="914400"/>
            <a:r>
              <a:rPr lang="en-US" dirty="0" err="1" smtClean="0"/>
              <a:t>Ack</a:t>
            </a:r>
            <a:r>
              <a:rPr lang="en-US" dirty="0" smtClean="0"/>
              <a:t> Timeout (failed previous receiver poll)</a:t>
            </a:r>
          </a:p>
          <a:p>
            <a:pPr lvl="1" defTabSz="914400"/>
            <a:r>
              <a:rPr lang="en-US" dirty="0" smtClean="0"/>
              <a:t>Polling Message to receiver (retry since previous Poll failed)</a:t>
            </a:r>
          </a:p>
          <a:p>
            <a:pPr lvl="1" defTabSz="914400">
              <a:spcBef>
                <a:spcPts val="2400"/>
              </a:spcBef>
            </a:pPr>
            <a:r>
              <a:rPr lang="en-US" dirty="0" smtClean="0"/>
              <a:t>SONIP </a:t>
            </a:r>
            <a:r>
              <a:rPr lang="en-US" dirty="0" err="1" smtClean="0"/>
              <a:t>Ack</a:t>
            </a:r>
            <a:r>
              <a:rPr lang="en-US" dirty="0" smtClean="0"/>
              <a:t> Timeout (failed previous poll to SONIP)</a:t>
            </a:r>
          </a:p>
          <a:p>
            <a:pPr lvl="1" defTabSz="914400">
              <a:spcBef>
                <a:spcPts val="2400"/>
              </a:spcBef>
            </a:pPr>
            <a:r>
              <a:rPr lang="en-US" dirty="0" smtClean="0"/>
              <a:t>WAN Trouble declared due to consecutive missed Polls</a:t>
            </a:r>
          </a:p>
          <a:p>
            <a:pPr lvl="1" defTabSz="914400">
              <a:spcBef>
                <a:spcPts val="2400"/>
              </a:spcBef>
            </a:pPr>
            <a:r>
              <a:rPr lang="en-US" dirty="0" smtClean="0"/>
              <a:t>Panel buffering IP Conn. Failure alarm to send to Central Station </a:t>
            </a:r>
            <a:endParaRPr lang="en-US" dirty="0"/>
          </a:p>
        </p:txBody>
      </p:sp>
      <p:cxnSp>
        <p:nvCxnSpPr>
          <p:cNvPr id="27" name="Curved Connector 26"/>
          <p:cNvCxnSpPr/>
          <p:nvPr/>
        </p:nvCxnSpPr>
        <p:spPr bwMode="auto">
          <a:xfrm flipV="1">
            <a:off x="4546600" y="2176179"/>
            <a:ext cx="1981200" cy="959703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 bwMode="auto">
          <a:xfrm flipV="1">
            <a:off x="4546600" y="3030255"/>
            <a:ext cx="1981200" cy="1313145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800" y="2046288"/>
            <a:ext cx="8274087" cy="5041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Curved Connector 16"/>
          <p:cNvCxnSpPr/>
          <p:nvPr/>
        </p:nvCxnSpPr>
        <p:spPr bwMode="auto">
          <a:xfrm flipV="1">
            <a:off x="4403727" y="3265775"/>
            <a:ext cx="2133597" cy="2087275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 bwMode="auto">
          <a:xfrm flipV="1">
            <a:off x="4546600" y="6207125"/>
            <a:ext cx="1971676" cy="330170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 bwMode="auto">
          <a:xfrm flipV="1">
            <a:off x="4241800" y="6435740"/>
            <a:ext cx="2209800" cy="985345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00246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Joshua Lilley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Performance Tuning FlexIP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890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ToolBox – Standalone Test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900363"/>
            <a:ext cx="8153401" cy="4948237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Is a simple network test utility</a:t>
            </a:r>
          </a:p>
          <a:p>
            <a:pPr lvl="1">
              <a:spcBef>
                <a:spcPts val="3000"/>
              </a:spcBef>
            </a:pPr>
            <a:r>
              <a:rPr lang="en-US" dirty="0"/>
              <a:t>Tests network connection from customers site to the CS</a:t>
            </a:r>
          </a:p>
          <a:p>
            <a:pPr lvl="1">
              <a:spcBef>
                <a:spcPts val="3000"/>
              </a:spcBef>
            </a:pPr>
            <a:r>
              <a:rPr lang="en-US" dirty="0"/>
              <a:t>No panel required to run test</a:t>
            </a:r>
          </a:p>
          <a:p>
            <a:pPr lvl="1">
              <a:spcBef>
                <a:spcPts val="3000"/>
              </a:spcBef>
            </a:pPr>
            <a:r>
              <a:rPr lang="en-US" dirty="0"/>
              <a:t>Gives Suggested value for IP Periodic Test (Keep Alive)</a:t>
            </a:r>
          </a:p>
          <a:p>
            <a:pPr>
              <a:spcBef>
                <a:spcPts val="3000"/>
              </a:spcBef>
            </a:pPr>
            <a:r>
              <a:rPr lang="en-US" dirty="0"/>
              <a:t>Complete the 1 time Central Station Setup</a:t>
            </a:r>
          </a:p>
          <a:p>
            <a:pPr lvl="1">
              <a:spcBef>
                <a:spcPts val="3000"/>
              </a:spcBef>
            </a:pPr>
            <a:r>
              <a:rPr lang="en-US" dirty="0"/>
              <a:t>File </a:t>
            </a:r>
            <a:r>
              <a:rPr lang="en-US" dirty="0" smtClean="0"/>
              <a:t>&gt; </a:t>
            </a:r>
            <a:r>
              <a:rPr lang="en-US" dirty="0"/>
              <a:t>Central Station Setup</a:t>
            </a:r>
          </a:p>
          <a:p>
            <a:pPr lvl="1">
              <a:spcBef>
                <a:spcPts val="3000"/>
              </a:spcBef>
            </a:pPr>
            <a:r>
              <a:rPr lang="en-US" dirty="0"/>
              <a:t>Enter information supplied from your Central Station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00" y="2744788"/>
            <a:ext cx="5520266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Callout 8"/>
          <p:cNvSpPr/>
          <p:nvPr/>
        </p:nvSpPr>
        <p:spPr>
          <a:xfrm>
            <a:off x="10490200" y="2046288"/>
            <a:ext cx="3755447" cy="1182464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Ins="91440" rtlCol="0" anchor="ctr"/>
          <a:lstStyle/>
          <a:p>
            <a:pPr lvl="1" algn="ctr"/>
            <a:r>
              <a:rPr lang="en-US" sz="1600" dirty="0"/>
              <a:t>Fill in blanks with details from Central </a:t>
            </a:r>
            <a:r>
              <a:rPr lang="en-US" sz="1600" dirty="0" smtClean="0"/>
              <a:t>Station, </a:t>
            </a:r>
            <a:r>
              <a:rPr lang="en-US" sz="1600" dirty="0"/>
              <a:t>then Save.</a:t>
            </a:r>
            <a:endParaRPr lang="en-US" sz="16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1446676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ToolBox – Standalone Test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Account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900363"/>
            <a:ext cx="3962401" cy="4948237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Enter Account Information, then select Next</a:t>
            </a:r>
          </a:p>
          <a:p>
            <a:pPr lvl="1">
              <a:spcBef>
                <a:spcPts val="3000"/>
              </a:spcBef>
            </a:pPr>
            <a:r>
              <a:rPr lang="en-US" dirty="0"/>
              <a:t>This information is used in the report that’s produced at the conclusion of the test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2461293"/>
            <a:ext cx="8118180" cy="521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4619086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ToolBox – Standalone Test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 the Test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900363"/>
            <a:ext cx="4953001" cy="4948237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Press Start to begin the </a:t>
            </a:r>
            <a:r>
              <a:rPr lang="en-US" dirty="0" smtClean="0"/>
              <a:t>test</a:t>
            </a:r>
            <a:endParaRPr lang="en-US" dirty="0"/>
          </a:p>
          <a:p>
            <a:pPr lvl="1">
              <a:spcBef>
                <a:spcPts val="3000"/>
              </a:spcBef>
            </a:pPr>
            <a:r>
              <a:rPr lang="en-US" dirty="0"/>
              <a:t>Each of the 3 tests shows its status</a:t>
            </a:r>
          </a:p>
          <a:p>
            <a:pPr lvl="1">
              <a:spcBef>
                <a:spcPts val="3000"/>
              </a:spcBef>
            </a:pPr>
            <a:r>
              <a:rPr lang="en-US" dirty="0"/>
              <a:t>Retry if needed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2473325"/>
            <a:ext cx="8090977" cy="515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4165714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ToolBox – Standalone Test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900363"/>
            <a:ext cx="4953001" cy="4948237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Press Next to view the Test Summary</a:t>
            </a:r>
          </a:p>
          <a:p>
            <a:pPr lvl="1">
              <a:spcBef>
                <a:spcPts val="3000"/>
              </a:spcBef>
            </a:pPr>
            <a:r>
              <a:rPr lang="en-US" dirty="0"/>
              <a:t>Test Summary is automatically saved to your PC, in the directory that was specified on the previous </a:t>
            </a:r>
            <a:r>
              <a:rPr lang="en-US" dirty="0" smtClean="0"/>
              <a:t>screen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84" y="2187964"/>
            <a:ext cx="5916253" cy="5508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Line Callout 1 9"/>
          <p:cNvSpPr/>
          <p:nvPr/>
        </p:nvSpPr>
        <p:spPr>
          <a:xfrm flipH="1">
            <a:off x="4470400" y="6393251"/>
            <a:ext cx="1893592" cy="838200"/>
          </a:xfrm>
          <a:prstGeom prst="borderCallout1">
            <a:avLst>
              <a:gd name="adj1" fmla="val 18750"/>
              <a:gd name="adj2" fmla="val -8333"/>
              <a:gd name="adj3" fmla="val 103728"/>
              <a:gd name="adj4" fmla="val -6501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84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Suggested value for IP Periodic Test (Keep Alive)</a:t>
            </a:r>
          </a:p>
        </p:txBody>
      </p:sp>
    </p:spTree>
    <p:extLst>
      <p:ext uri="{BB962C8B-B14F-4D97-AF65-F5344CB8AC3E}">
        <p14:creationId xmlns:p14="http://schemas.microsoft.com/office/powerpoint/2010/main" val="362847896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Commonly Asked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Cannot connect to panel with ToolBox?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900363"/>
            <a:ext cx="7086600" cy="4948237"/>
          </a:xfrm>
        </p:spPr>
        <p:txBody>
          <a:bodyPr/>
          <a:lstStyle/>
          <a:p>
            <a:r>
              <a:rPr lang="en-US" dirty="0"/>
              <a:t>Verify that Windows has identified the network as either Home or Work (not Public). </a:t>
            </a:r>
          </a:p>
          <a:p>
            <a:r>
              <a:rPr lang="en-US" dirty="0"/>
              <a:t>Ensure your network adapter is set for DHCP instead of having a pre-configured static address.</a:t>
            </a:r>
          </a:p>
          <a:p>
            <a:r>
              <a:rPr lang="en-US" dirty="0"/>
              <a:t>Firewall settings may also prevent connection to panel.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2900363"/>
            <a:ext cx="5811362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12195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IP Troubleshooting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91003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IP Communication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970915"/>
              </p:ext>
            </p:extLst>
          </p:nvPr>
        </p:nvGraphicFramePr>
        <p:xfrm>
          <a:off x="1346200" y="1892300"/>
          <a:ext cx="13563600" cy="5120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5944534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 Rules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37750673"/>
              </p:ext>
            </p:extLst>
          </p:nvPr>
        </p:nvGraphicFramePr>
        <p:xfrm>
          <a:off x="812800" y="1890713"/>
          <a:ext cx="14630399" cy="515888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03439"/>
                <a:gridCol w="1239083"/>
                <a:gridCol w="1793553"/>
                <a:gridCol w="3963981"/>
                <a:gridCol w="3446115"/>
                <a:gridCol w="2684228"/>
              </a:tblGrid>
              <a:tr h="708897">
                <a:tc gridSpan="6">
                  <a:txBody>
                    <a:bodyPr/>
                    <a:lstStyle/>
                    <a:p>
                      <a:pPr marL="1763395" marR="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Plug &amp; Play Subscriber Network</a:t>
                      </a:r>
                      <a:r>
                        <a:rPr lang="en-US" sz="3600" spc="-145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Requirements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57990">
                <a:tc gridSpan="6">
                  <a:txBody>
                    <a:bodyPr/>
                    <a:lstStyle/>
                    <a:p>
                      <a:pPr marL="142875" marR="144145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UDP session time out on the subscriber’s firewall greater than 30 seconds is required for default Plug &amp; Play communications to function properly.</a:t>
                      </a:r>
                      <a:r>
                        <a:rPr lang="en-US" sz="18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If</a:t>
                      </a:r>
                      <a:r>
                        <a:rPr lang="en-US" sz="18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en-US" sz="18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UDP</a:t>
                      </a:r>
                      <a:r>
                        <a:rPr lang="en-US" sz="18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session</a:t>
                      </a:r>
                      <a:r>
                        <a:rPr lang="en-US" sz="18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  <a:r>
                        <a:rPr lang="en-US" sz="18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</a:t>
                      </a:r>
                      <a:r>
                        <a:rPr lang="en-US" sz="18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en-US" sz="18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less</a:t>
                      </a:r>
                      <a:r>
                        <a:rPr lang="en-US" sz="18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than</a:t>
                      </a:r>
                      <a:r>
                        <a:rPr lang="en-US" sz="18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lang="en-US" sz="18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seconds</a:t>
                      </a:r>
                      <a:r>
                        <a:rPr lang="en-US" sz="18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then</a:t>
                      </a:r>
                      <a:r>
                        <a:rPr lang="en-US" sz="18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en-US" sz="18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panel</a:t>
                      </a:r>
                      <a:r>
                        <a:rPr lang="en-US" sz="18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must</a:t>
                      </a:r>
                      <a:r>
                        <a:rPr lang="en-US" sz="18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</a:t>
                      </a:r>
                      <a:r>
                        <a:rPr lang="en-US" sz="18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configured</a:t>
                      </a:r>
                      <a:r>
                        <a:rPr lang="en-US" sz="18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US" sz="18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</a:t>
                      </a:r>
                      <a:r>
                        <a:rPr lang="en-US" sz="18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IP</a:t>
                      </a:r>
                      <a:r>
                        <a:rPr lang="en-US" sz="18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</a:t>
                      </a:r>
                      <a:r>
                        <a:rPr lang="en-US" sz="18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  <a:r>
                        <a:rPr lang="en-US" sz="18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TIMER</a:t>
                      </a:r>
                      <a:r>
                        <a:rPr lang="en-US" sz="18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8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en-US" sz="18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US" sz="18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seconds less than the customer’s actual UDP session time</a:t>
                      </a:r>
                      <a:r>
                        <a:rPr lang="en-US" sz="1800" spc="-9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Direction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Protocol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</a:t>
                      </a:r>
                      <a:r>
                        <a:rPr lang="en-US" sz="1800" b="1" spc="-3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Destination</a:t>
                      </a:r>
                      <a:r>
                        <a:rPr lang="en-US" sz="1800" b="1" spc="-3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Destination</a:t>
                      </a:r>
                      <a:r>
                        <a:rPr lang="en-US" sz="1800" b="1" spc="-3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Address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Purpose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320"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Outbound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UDP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6100</a:t>
                      </a:r>
                      <a:r>
                        <a:rPr lang="en-US" sz="1800" spc="15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(FlexIP)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5405" marR="0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6000</a:t>
                      </a:r>
                      <a:r>
                        <a:rPr lang="en-US" sz="1800" spc="18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(iBase)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Receiver Port (default=</a:t>
                      </a:r>
                      <a:r>
                        <a:rPr lang="en-US" sz="1800" spc="-4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9000)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2425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Receiver 1 Public IP</a:t>
                      </a:r>
                      <a:r>
                        <a:rPr lang="en-US" sz="1800" spc="-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Address Receiver 2 Public IP</a:t>
                      </a:r>
                      <a:r>
                        <a:rPr lang="en-US" sz="1800" spc="-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Address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Receiver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927"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Outbound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UDP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 Streaming Port</a:t>
                      </a:r>
                      <a:r>
                        <a:rPr lang="en-US" sz="1800" spc="-4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3511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SONIP 1 Public IP</a:t>
                      </a:r>
                      <a:r>
                        <a:rPr lang="en-US" sz="1800" spc="-4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Address SONIP 2 Public IP</a:t>
                      </a:r>
                      <a:r>
                        <a:rPr lang="en-US" sz="1800" spc="-4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Address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</a:t>
                      </a:r>
                      <a:r>
                        <a:rPr lang="en-US" sz="1800" spc="-2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Streaming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953"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Outbound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UDP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241300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Plug &amp; Play Port (default=</a:t>
                      </a:r>
                      <a:r>
                        <a:rPr lang="en-US" sz="1800" spc="-3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11000) UDM Port (default=</a:t>
                      </a:r>
                      <a:r>
                        <a:rPr lang="en-US" sz="1800" spc="-3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11500)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3511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SONIP 1 Public IP</a:t>
                      </a:r>
                      <a:r>
                        <a:rPr lang="en-US" sz="1800" spc="-4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Address SONIP 2 Public IP</a:t>
                      </a:r>
                      <a:r>
                        <a:rPr lang="en-US" sz="1800" spc="-4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Address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245110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PnP Keep Alive, </a:t>
                      </a:r>
                      <a:r>
                        <a:rPr lang="en-US" sz="18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Uploads/Downloads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42808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 Rules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2942603"/>
              </p:ext>
            </p:extLst>
          </p:nvPr>
        </p:nvGraphicFramePr>
        <p:xfrm>
          <a:off x="889000" y="1890715"/>
          <a:ext cx="14554199" cy="32908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02684"/>
                <a:gridCol w="1190933"/>
                <a:gridCol w="3007679"/>
                <a:gridCol w="1621179"/>
                <a:gridCol w="3091301"/>
                <a:gridCol w="1826187"/>
                <a:gridCol w="2414236"/>
              </a:tblGrid>
              <a:tr h="552541">
                <a:tc gridSpan="7">
                  <a:txBody>
                    <a:bodyPr/>
                    <a:lstStyle/>
                    <a:p>
                      <a:pPr marL="1208405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Legacy IP Communications Subscriber Network</a:t>
                      </a:r>
                      <a:r>
                        <a:rPr lang="en-US" sz="2800" spc="-21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Requirements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3304"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Direction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Protocol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</a:t>
                      </a:r>
                      <a:r>
                        <a:rPr lang="en-US" sz="1600" b="1" spc="-3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Address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</a:t>
                      </a:r>
                      <a:r>
                        <a:rPr lang="en-US" sz="1600" b="1" spc="-3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Destination</a:t>
                      </a:r>
                      <a:r>
                        <a:rPr lang="en-US" sz="1600" b="1" spc="-3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Address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237490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Destination Port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Purpose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304"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Inbound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UDP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15430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SONIP 1 Public IP</a:t>
                      </a:r>
                      <a:r>
                        <a:rPr lang="en-US" sz="1600" spc="-4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Address SONIP 2 Public IP</a:t>
                      </a:r>
                      <a:r>
                        <a:rPr lang="en-US" sz="1600" spc="-4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Address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Sonitrol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Panel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7001 -</a:t>
                      </a:r>
                      <a:r>
                        <a:rPr lang="en-US" sz="1600" spc="-3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123190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Uploads/Downloads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</a:t>
                      </a:r>
                      <a:r>
                        <a:rPr lang="en-US" sz="16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Commands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68">
                <a:tc>
                  <a:txBody>
                    <a:bodyPr/>
                    <a:lstStyle/>
                    <a:p>
                      <a:pPr marL="65405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Outbound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UDP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Sonitrol</a:t>
                      </a:r>
                      <a:r>
                        <a:rPr lang="en-US" sz="1600" spc="-4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Panel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6100</a:t>
                      </a:r>
                      <a:r>
                        <a:rPr lang="en-US" sz="1600" spc="15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(FlexIP)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5405" marR="0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6000</a:t>
                      </a:r>
                      <a:r>
                        <a:rPr lang="en-US" sz="1600" spc="18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(iBase)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8382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Receiver 1 Public IP</a:t>
                      </a:r>
                      <a:r>
                        <a:rPr lang="en-US" sz="1600" spc="-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Address Receiver 2 Public IP</a:t>
                      </a:r>
                      <a:r>
                        <a:rPr lang="en-US" sz="1600" spc="-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Address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7366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Receiver Port (default=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9000)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Receiver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68"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Outbound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UDP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Sonitrol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Panel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7001 –</a:t>
                      </a:r>
                      <a:r>
                        <a:rPr lang="en-US" sz="1600" spc="-4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7002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19240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SONIP 1 Public IP</a:t>
                      </a:r>
                      <a:r>
                        <a:rPr lang="en-US" sz="1600" spc="-4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Address SONIP 2 Public IP</a:t>
                      </a:r>
                      <a:r>
                        <a:rPr lang="en-US" sz="1600" spc="-4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Address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</a:t>
                      </a:r>
                      <a:r>
                        <a:rPr lang="en-US" sz="1600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Streaming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ontent Placeholder 3"/>
          <p:cNvSpPr>
            <a:spLocks noGrp="1"/>
          </p:cNvSpPr>
          <p:nvPr>
            <p:ph sz="quarter" idx="4"/>
          </p:nvPr>
        </p:nvSpPr>
        <p:spPr>
          <a:xfrm>
            <a:off x="812800" y="5410200"/>
            <a:ext cx="12573000" cy="24384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IP </a:t>
            </a:r>
            <a:r>
              <a:rPr lang="en-US" dirty="0"/>
              <a:t>PER. TEST TIMER </a:t>
            </a:r>
            <a:r>
              <a:rPr lang="en-US" dirty="0" smtClean="0"/>
              <a:t>= 00:00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Disable DHCP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This </a:t>
            </a:r>
            <a:r>
              <a:rPr lang="en-US" dirty="0"/>
              <a:t>configuration is often more difficult to deploy from a network appliance perspective, especially so when considering the configuration of inbound NAT policies and port forwarding.</a:t>
            </a:r>
          </a:p>
        </p:txBody>
      </p:sp>
    </p:spTree>
    <p:extLst>
      <p:ext uri="{BB962C8B-B14F-4D97-AF65-F5344CB8AC3E}">
        <p14:creationId xmlns:p14="http://schemas.microsoft.com/office/powerpoint/2010/main" val="286465871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Cell Communication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182381"/>
              </p:ext>
            </p:extLst>
          </p:nvPr>
        </p:nvGraphicFramePr>
        <p:xfrm>
          <a:off x="1346200" y="2590800"/>
          <a:ext cx="13563600" cy="5120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735515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Tuning FlexIP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 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altLang="en-US" dirty="0" smtClean="0">
                <a:ea typeface="MS PGothic" charset="-128"/>
              </a:rPr>
              <a:t>Tools</a:t>
            </a:r>
            <a:endParaRPr lang="en-US" altLang="en-US" dirty="0">
              <a:ea typeface="MS PGothic" charset="-128"/>
            </a:endParaRPr>
          </a:p>
          <a:p>
            <a:pPr lvl="1">
              <a:spcBef>
                <a:spcPts val="1800"/>
              </a:spcBef>
            </a:pPr>
            <a:r>
              <a:rPr lang="en-US" altLang="en-US" sz="2400" dirty="0">
                <a:ea typeface="MS PGothic" charset="-128"/>
              </a:rPr>
              <a:t>Stanley Toolbox</a:t>
            </a:r>
          </a:p>
          <a:p>
            <a:pPr lvl="2">
              <a:spcBef>
                <a:spcPts val="1800"/>
              </a:spcBef>
            </a:pPr>
            <a:r>
              <a:rPr lang="en-US" altLang="en-US" sz="2400" dirty="0">
                <a:ea typeface="MS PGothic" charset="-128"/>
              </a:rPr>
              <a:t>Firmware Download </a:t>
            </a:r>
          </a:p>
          <a:p>
            <a:pPr lvl="2">
              <a:spcBef>
                <a:spcPts val="1800"/>
              </a:spcBef>
            </a:pPr>
            <a:r>
              <a:rPr lang="en-US" altLang="en-US" sz="2400" dirty="0">
                <a:ea typeface="MS PGothic" charset="-128"/>
              </a:rPr>
              <a:t>Standalone Test </a:t>
            </a:r>
          </a:p>
          <a:p>
            <a:pPr lvl="2">
              <a:spcBef>
                <a:spcPts val="1800"/>
              </a:spcBef>
            </a:pPr>
            <a:r>
              <a:rPr lang="en-US" altLang="en-US" sz="2400" dirty="0">
                <a:ea typeface="MS PGothic" charset="-128"/>
              </a:rPr>
              <a:t>Panel Debug</a:t>
            </a:r>
          </a:p>
          <a:p>
            <a:pPr lvl="1">
              <a:spcBef>
                <a:spcPts val="1800"/>
              </a:spcBef>
            </a:pPr>
            <a:r>
              <a:rPr lang="en-US" altLang="en-US" sz="2400" dirty="0">
                <a:ea typeface="MS PGothic" charset="-128"/>
              </a:rPr>
              <a:t>Mobile App </a:t>
            </a:r>
          </a:p>
          <a:p>
            <a:pPr lvl="1">
              <a:spcBef>
                <a:spcPts val="1800"/>
              </a:spcBef>
            </a:pPr>
            <a:r>
              <a:rPr lang="en-US" altLang="en-US" sz="2400" dirty="0">
                <a:ea typeface="MS PGothic" charset="-128"/>
              </a:rPr>
              <a:t>Resource Portal</a:t>
            </a:r>
          </a:p>
          <a:p>
            <a:pPr>
              <a:spcBef>
                <a:spcPts val="1800"/>
              </a:spcBef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i="1" dirty="0" smtClean="0"/>
              <a:t>Continued</a:t>
            </a:r>
            <a:endParaRPr lang="en-US" b="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altLang="en-US" dirty="0">
                <a:ea typeface="MS PGothic" charset="-128"/>
              </a:rPr>
              <a:t>Audio-8 </a:t>
            </a:r>
            <a:r>
              <a:rPr lang="en-US" altLang="en-US" dirty="0" smtClean="0">
                <a:ea typeface="MS PGothic" charset="-128"/>
              </a:rPr>
              <a:t>Pro</a:t>
            </a:r>
            <a:endParaRPr lang="en-US" altLang="en-US" dirty="0">
              <a:ea typeface="MS PGothic" charset="-128"/>
            </a:endParaRPr>
          </a:p>
          <a:p>
            <a:pPr lvl="1">
              <a:spcBef>
                <a:spcPts val="1800"/>
              </a:spcBef>
            </a:pPr>
            <a:r>
              <a:rPr lang="en-US" altLang="en-US" sz="2400" dirty="0">
                <a:ea typeface="MS PGothic" charset="-128"/>
              </a:rPr>
              <a:t>Audio Wiring </a:t>
            </a:r>
          </a:p>
          <a:p>
            <a:pPr lvl="1">
              <a:spcBef>
                <a:spcPts val="1800"/>
              </a:spcBef>
            </a:pPr>
            <a:r>
              <a:rPr lang="en-US" altLang="en-US" sz="2400" dirty="0">
                <a:ea typeface="MS PGothic" charset="-128"/>
              </a:rPr>
              <a:t>Audio Calibration </a:t>
            </a:r>
          </a:p>
          <a:p>
            <a:pPr>
              <a:spcBef>
                <a:spcPts val="1800"/>
              </a:spcBef>
            </a:pPr>
            <a:r>
              <a:rPr lang="en-US" altLang="en-US" dirty="0">
                <a:ea typeface="MS PGothic" charset="-128"/>
              </a:rPr>
              <a:t>Access-4 Pro </a:t>
            </a:r>
            <a:endParaRPr lang="en-US" altLang="en-US" sz="1600" dirty="0">
              <a:ea typeface="MS PGothic" charset="-128"/>
            </a:endParaRPr>
          </a:p>
          <a:p>
            <a:pPr>
              <a:spcBef>
                <a:spcPts val="1800"/>
              </a:spcBef>
            </a:pPr>
            <a:r>
              <a:rPr lang="en-US" altLang="en-US" dirty="0">
                <a:ea typeface="MS PGothic" charset="-128"/>
              </a:rPr>
              <a:t>Troubleshooting IP &amp; Cradlepoint communication</a:t>
            </a:r>
          </a:p>
          <a:p>
            <a:pPr>
              <a:spcBef>
                <a:spcPts val="1800"/>
              </a:spcBef>
            </a:pPr>
            <a:r>
              <a:rPr lang="en-US" altLang="en-US" dirty="0" smtClean="0">
                <a:ea typeface="MS PGothic" charset="-128"/>
              </a:rPr>
              <a:t>Questions</a:t>
            </a:r>
            <a:endParaRPr lang="en-US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6556409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Cradlepoint Install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Cradlepoint IBR600 or IBR650</a:t>
            </a:r>
          </a:p>
          <a:p>
            <a:r>
              <a:rPr lang="en-US" dirty="0" smtClean="0"/>
              <a:t>FlexIP, iBase, or FlexiBase</a:t>
            </a:r>
          </a:p>
          <a:p>
            <a:r>
              <a:rPr lang="en-US" dirty="0" smtClean="0"/>
              <a:t>1.5A @ 12VDC available power</a:t>
            </a:r>
          </a:p>
          <a:p>
            <a:r>
              <a:rPr lang="en-US" dirty="0" smtClean="0"/>
              <a:t>Laptop</a:t>
            </a:r>
          </a:p>
          <a:p>
            <a:r>
              <a:rPr lang="en-US" dirty="0" smtClean="0"/>
              <a:t>Cradlepoint Configuration Files</a:t>
            </a:r>
            <a:br>
              <a:rPr lang="en-US" dirty="0" smtClean="0"/>
            </a:br>
            <a:r>
              <a:rPr lang="en-US" dirty="0" smtClean="0"/>
              <a:t>(download from </a:t>
            </a:r>
            <a:r>
              <a:rPr lang="en-US" dirty="0" smtClean="0">
                <a:hlinkClick r:id="rId2"/>
              </a:rPr>
              <a:t>Resource.Sonitrol.com</a:t>
            </a:r>
            <a:r>
              <a:rPr lang="en-US" dirty="0" smtClean="0"/>
              <a:t>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Related Documentation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19810075 – Quick Install Guide</a:t>
            </a:r>
          </a:p>
          <a:p>
            <a:r>
              <a:rPr lang="en-US" dirty="0" smtClean="0"/>
              <a:t>19810129 – Ordering Guide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4105528"/>
            <a:ext cx="3114640" cy="3114640"/>
          </a:xfrm>
          <a:prstGeom prst="rect">
            <a:avLst/>
          </a:prstGeom>
        </p:spPr>
      </p:pic>
      <p:pic>
        <p:nvPicPr>
          <p:cNvPr id="8" name="Picture 7" descr="IBR600LP2-EU_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75800" y="5115178"/>
            <a:ext cx="4181364" cy="290494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03659161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Cradlepoint Install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Pre-Install Signal Strength Check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Power up the activated IBR router</a:t>
            </a:r>
          </a:p>
          <a:p>
            <a:r>
              <a:rPr lang="en-US" dirty="0" smtClean="0"/>
              <a:t>Use Ethernet cable to connect laptop to LAN port of IBR router</a:t>
            </a:r>
          </a:p>
          <a:p>
            <a:r>
              <a:rPr lang="en-US" dirty="0" smtClean="0"/>
              <a:t>Log into the IBR</a:t>
            </a:r>
          </a:p>
          <a:p>
            <a:pPr lvl="1"/>
            <a:r>
              <a:rPr lang="en-US" dirty="0" smtClean="0"/>
              <a:t>Go to 192.168.0.1</a:t>
            </a:r>
          </a:p>
          <a:p>
            <a:pPr lvl="1"/>
            <a:r>
              <a:rPr lang="en-US" dirty="0" smtClean="0"/>
              <a:t>Default password printed on label on bottom of IBR</a:t>
            </a:r>
          </a:p>
          <a:p>
            <a:r>
              <a:rPr lang="en-US" dirty="0" smtClean="0"/>
              <a:t>Dashboard shows signal status – Connected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Router Configuration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System Settings &gt; System Software</a:t>
            </a:r>
          </a:p>
          <a:p>
            <a:r>
              <a:rPr lang="en-US" dirty="0" smtClean="0"/>
              <a:t>‘System Config Save/Restore’ select Upload from file</a:t>
            </a:r>
          </a:p>
          <a:p>
            <a:r>
              <a:rPr lang="en-US" dirty="0" smtClean="0"/>
              <a:t>Browse to ‘192 IBR600 dual </a:t>
            </a:r>
            <a:r>
              <a:rPr lang="en-US" dirty="0" err="1" smtClean="0"/>
              <a:t>LAN.bin</a:t>
            </a:r>
            <a:endParaRPr lang="en-US" dirty="0" smtClean="0"/>
          </a:p>
          <a:p>
            <a:r>
              <a:rPr lang="en-US" dirty="0" smtClean="0"/>
              <a:t>Click the Restore Settings button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42470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Cradlepoint Install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 to Panel – LAN or WAN?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900363"/>
            <a:ext cx="5334000" cy="4948237"/>
          </a:xfrm>
        </p:spPr>
        <p:txBody>
          <a:bodyPr/>
          <a:lstStyle/>
          <a:p>
            <a:r>
              <a:rPr lang="en-US" dirty="0" smtClean="0"/>
              <a:t>Connect to either LAN or WAN, depending on the panel’s Comm Sequence</a:t>
            </a:r>
          </a:p>
          <a:p>
            <a:pPr lvl="1"/>
            <a:r>
              <a:rPr lang="en-US" dirty="0" smtClean="0"/>
              <a:t>If Cell path is NOT used in a given </a:t>
            </a:r>
            <a:r>
              <a:rPr lang="en-US" dirty="0"/>
              <a:t>Comm. Sequence </a:t>
            </a:r>
            <a:r>
              <a:rPr lang="en-US" dirty="0" smtClean="0"/>
              <a:t>the IBR must operate on the panel’s WAN.</a:t>
            </a:r>
          </a:p>
          <a:p>
            <a:pPr lvl="2"/>
            <a:r>
              <a:rPr lang="en-US" dirty="0" smtClean="0"/>
              <a:t>Enable DHCP in Keypad when on WAN</a:t>
            </a:r>
            <a:endParaRPr lang="en-US" dirty="0"/>
          </a:p>
          <a:p>
            <a:pPr lvl="1"/>
            <a:r>
              <a:rPr lang="en-US" dirty="0" smtClean="0"/>
              <a:t>If Cell path is used in a given Comm. Sequence the IBR must operate on the panel’s LAN.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2501399"/>
            <a:ext cx="7293203" cy="47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228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Cradlepoint Install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 Sequence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12801" y="2900363"/>
            <a:ext cx="4038599" cy="4948237"/>
          </a:xfrm>
        </p:spPr>
        <p:txBody>
          <a:bodyPr/>
          <a:lstStyle/>
          <a:p>
            <a:r>
              <a:rPr lang="en-US" dirty="0" smtClean="0"/>
              <a:t>Determines the connection type and priority</a:t>
            </a:r>
          </a:p>
          <a:p>
            <a:pPr lvl="1"/>
            <a:r>
              <a:rPr lang="en-US" dirty="0"/>
              <a:t>If Cell path is NOT used in a given Comm. Sequence the IBR must operate on the panel’s WAN.</a:t>
            </a:r>
          </a:p>
          <a:p>
            <a:pPr lvl="1"/>
            <a:r>
              <a:rPr lang="en-US" dirty="0"/>
              <a:t>If Cell path is used in a given Comm. Sequence the IBR must operate on the panel’s LAN.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6400800"/>
            <a:ext cx="12344400" cy="1657533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35568"/>
              </p:ext>
            </p:extLst>
          </p:nvPr>
        </p:nvGraphicFramePr>
        <p:xfrm>
          <a:off x="5384800" y="2954947"/>
          <a:ext cx="10039953" cy="3169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0"/>
                <a:gridCol w="2178971"/>
                <a:gridCol w="2330291"/>
                <a:gridCol w="2330291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Value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Primary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Secondary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Tertiary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  </a:t>
                      </a:r>
                      <a:r>
                        <a:rPr lang="en-US" sz="2400" b="0" dirty="0" smtClean="0">
                          <a:effectLst/>
                        </a:rPr>
                        <a:t>(FlexiBase Default)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Modem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None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None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2 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b="0" dirty="0" smtClean="0">
                          <a:effectLst/>
                        </a:rPr>
                        <a:t>(</a:t>
                      </a:r>
                      <a:r>
                        <a:rPr lang="en-US" sz="2400" b="0" dirty="0">
                          <a:effectLst/>
                        </a:rPr>
                        <a:t>FlexIP Default)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IP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None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None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Modem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IP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None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4 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b="0" dirty="0" smtClean="0">
                          <a:effectLst/>
                        </a:rPr>
                        <a:t>(</a:t>
                      </a:r>
                      <a:r>
                        <a:rPr lang="en-US" sz="2400" b="0" dirty="0">
                          <a:effectLst/>
                        </a:rPr>
                        <a:t>iBase Default)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IP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Modem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None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5*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IP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Cell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None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6*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IP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Cell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Modem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7*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Cell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None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None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*Sequence only available on FlexIP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574747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Cradlepoint Install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12800" y="2900363"/>
            <a:ext cx="14630400" cy="4948237"/>
          </a:xfrm>
        </p:spPr>
        <p:txBody>
          <a:bodyPr/>
          <a:lstStyle/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Central Station Reset Panel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Disconnect wired internet and Phone lines if connected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Send a Keypad Test Signal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Arm and Activate Audio</a:t>
            </a:r>
            <a:br>
              <a:rPr lang="en-US" dirty="0" smtClean="0"/>
            </a:br>
            <a:r>
              <a:rPr lang="en-US" dirty="0" smtClean="0"/>
              <a:t>Ensure operator hears clear audio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Central Station Reset </a:t>
            </a:r>
            <a:r>
              <a:rPr lang="en-US" dirty="0" smtClean="0"/>
              <a:t>Panel, confirm no alarms are reporting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Restore all disconnected communication paths</a:t>
            </a:r>
            <a:endParaRPr lang="en-US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27332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Customer Assistance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900363"/>
            <a:ext cx="7086600" cy="4948237"/>
          </a:xfrm>
        </p:spPr>
        <p:txBody>
          <a:bodyPr/>
          <a:lstStyle/>
          <a:p>
            <a:r>
              <a:rPr lang="en-US" dirty="0"/>
              <a:t>Troubleshoot mobile app issues </a:t>
            </a:r>
          </a:p>
          <a:p>
            <a:r>
              <a:rPr lang="en-US" dirty="0"/>
              <a:t>Show features available to customer</a:t>
            </a:r>
          </a:p>
          <a:p>
            <a:r>
              <a:rPr lang="en-US" dirty="0"/>
              <a:t>Test video functionality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6321">
            <a:off x="7858225" y="1979039"/>
            <a:ext cx="3048505" cy="5419567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397">
            <a:off x="10146117" y="2182352"/>
            <a:ext cx="3076379" cy="5469118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954696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Resource.Sonitrol.com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Register Now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900363"/>
            <a:ext cx="4495800" cy="494823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Announcements </a:t>
            </a:r>
            <a:r>
              <a:rPr lang="en-US" dirty="0"/>
              <a:t>are sent to subscribers via email.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New products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New firmware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Software updates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Key Product Bulletins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Download latest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Install Guides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Quick Guides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Firmware Files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STANLEY ToolBox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274" y="2362200"/>
            <a:ext cx="8078994" cy="5098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378561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72446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Sensor Enhancements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What’s Included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Alarm Initiator Approval (in progress)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Terminal Connector Update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Other Maintenance Updates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Installation Targets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Save Time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Eliminate Mistakes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Standardize on User Codes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Minimize Service Restarts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Eliminate Central Station </a:t>
            </a: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Downtime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Saves on Service Time when Replacing </a:t>
            </a: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modules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2590800"/>
            <a:ext cx="3276600" cy="46502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47200" y="7385148"/>
            <a:ext cx="32766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 Sensor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320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Access-4 Pro Module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Replaces Access-4 Module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Same part number in Franchise Store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Same capabilities as Access-4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Additional memory for future enhancements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Different firmware file than Access-4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Compatible with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FlexIP version 0A.12 and greater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Access-4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Related Document:  PB16-0001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Module Identification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Silkscreened on corner of PCB between J3 and J17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Shipped with bright identifier label</a:t>
            </a:r>
          </a:p>
          <a:p>
            <a:pPr>
              <a:spcBef>
                <a:spcPts val="600"/>
              </a:spcBef>
            </a:pPr>
            <a:endParaRPr lang="en-US" dirty="0" smtClean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800" y="3505200"/>
            <a:ext cx="3943350" cy="20275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17150" y="5791200"/>
            <a:ext cx="32766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Label on PCB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2012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STANLEY ToolBox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39772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Audio-8 Pro Module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900363"/>
            <a:ext cx="15011400" cy="49482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Replaces Audio-8 Module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Same part number in Franchise Store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Additional memory for future enhancements, including Glass Break Analytics (FlexIP systems only)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Different firmware file than </a:t>
            </a:r>
            <a:r>
              <a:rPr lang="en-US" dirty="0"/>
              <a:t>Audio-8 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Compatible with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FlexIP version 0A.12 and greater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Audio-8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Related Documents:  PB15-0011 and PB15-0013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Module Identification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Silkscreened on corner of PCB between J5 and J6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Shipped with bright identifier label</a:t>
            </a:r>
          </a:p>
          <a:p>
            <a:pPr>
              <a:spcBef>
                <a:spcPts val="600"/>
              </a:spcBef>
            </a:pPr>
            <a:endParaRPr lang="en-US" dirty="0" smtClean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200" y="4595051"/>
            <a:ext cx="7151489" cy="22599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80600" y="6855023"/>
            <a:ext cx="30480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Label on PCB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75548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Glass Break Enabled Setup and Troubleshooting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Audio 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89213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Sensor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Mounting with Glass Break Enabled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Always face protected glass</a:t>
            </a:r>
          </a:p>
          <a:p>
            <a:r>
              <a:rPr lang="en-US" dirty="0" smtClean="0"/>
              <a:t>8-10’ from the ground, not exceeding 13’</a:t>
            </a:r>
          </a:p>
          <a:p>
            <a:r>
              <a:rPr lang="en-US" dirty="0" smtClean="0"/>
              <a:t>At least 1’ away from corners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81282" y="6162753"/>
            <a:ext cx="664649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Coverage Pattern for Glass Break Analytics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7981282" y="2259132"/>
            <a:ext cx="6721475" cy="3686801"/>
            <a:chOff x="109632360" y="107006353"/>
            <a:chExt cx="3998222" cy="2116998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09632360" y="107006353"/>
              <a:ext cx="1765459" cy="283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Top View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11397819" y="107006353"/>
              <a:ext cx="2188159" cy="283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Side View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AutoShape 5"/>
            <p:cNvSpPr>
              <a:spLocks noChangeAspect="1" noChangeArrowheads="1"/>
            </p:cNvSpPr>
            <p:nvPr/>
          </p:nvSpPr>
          <p:spPr bwMode="auto">
            <a:xfrm rot="16200000">
              <a:off x="111708047" y="107471613"/>
              <a:ext cx="1512416" cy="1512417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B0F0"/>
                </a:gs>
                <a:gs pos="100000">
                  <a:srgbClr val="00B0F0">
                    <a:gamma/>
                    <a:tint val="2000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13" name="AutoShape 6"/>
            <p:cNvSpPr>
              <a:spLocks noChangeAspect="1" noChangeArrowheads="1"/>
            </p:cNvSpPr>
            <p:nvPr/>
          </p:nvSpPr>
          <p:spPr bwMode="auto">
            <a:xfrm rot="5400000">
              <a:off x="111973427" y="108680687"/>
              <a:ext cx="60496" cy="649232"/>
            </a:xfrm>
            <a:prstGeom prst="downArrow">
              <a:avLst>
                <a:gd name="adj1" fmla="val 21222"/>
                <a:gd name="adj2" fmla="val 155562"/>
              </a:avLst>
            </a:prstGeom>
            <a:solidFill>
              <a:srgbClr val="0C0C0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eaVert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14" name="AutoShape 7"/>
            <p:cNvSpPr>
              <a:spLocks noChangeAspect="1" noChangeArrowheads="1"/>
            </p:cNvSpPr>
            <p:nvPr/>
          </p:nvSpPr>
          <p:spPr bwMode="auto">
            <a:xfrm rot="16200000">
              <a:off x="112865599" y="108680687"/>
              <a:ext cx="60496" cy="649232"/>
            </a:xfrm>
            <a:prstGeom prst="downArrow">
              <a:avLst>
                <a:gd name="adj1" fmla="val 21222"/>
                <a:gd name="adj2" fmla="val 155562"/>
              </a:avLst>
            </a:prstGeom>
            <a:solidFill>
              <a:srgbClr val="0C0C0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eaVert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15" name="Text Box 8"/>
            <p:cNvSpPr txBox="1">
              <a:spLocks noChangeAspect="1" noChangeArrowheads="1"/>
            </p:cNvSpPr>
            <p:nvPr/>
          </p:nvSpPr>
          <p:spPr bwMode="auto">
            <a:xfrm>
              <a:off x="112314911" y="108876160"/>
              <a:ext cx="295942" cy="247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25’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9" descr="Granite"/>
            <p:cNvSpPr>
              <a:spLocks noChangeAspect="1" noChangeArrowheads="1"/>
            </p:cNvSpPr>
            <p:nvPr/>
          </p:nvSpPr>
          <p:spPr bwMode="auto">
            <a:xfrm>
              <a:off x="113153681" y="107290124"/>
              <a:ext cx="66782" cy="151241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17" name="Rectangle 10" descr="Granite"/>
            <p:cNvSpPr>
              <a:spLocks noChangeAspect="1" noChangeArrowheads="1"/>
            </p:cNvSpPr>
            <p:nvPr/>
          </p:nvSpPr>
          <p:spPr bwMode="auto">
            <a:xfrm flipH="1">
              <a:off x="111680182" y="108771718"/>
              <a:ext cx="1540281" cy="3082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18" name="Rectangle 11" descr="Granite"/>
            <p:cNvSpPr>
              <a:spLocks noChangeAspect="1" noChangeArrowheads="1"/>
            </p:cNvSpPr>
            <p:nvPr/>
          </p:nvSpPr>
          <p:spPr bwMode="auto">
            <a:xfrm flipH="1">
              <a:off x="111708046" y="107290124"/>
              <a:ext cx="1512417" cy="3024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19" name="Rectangle 12" descr="Blue tissue paper"/>
            <p:cNvSpPr>
              <a:spLocks noChangeAspect="1" noChangeArrowheads="1"/>
            </p:cNvSpPr>
            <p:nvPr/>
          </p:nvSpPr>
          <p:spPr bwMode="auto">
            <a:xfrm rot="5400000" flipH="1">
              <a:off x="112729951" y="108205896"/>
              <a:ext cx="907450" cy="41849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20" name="AutoShape 13"/>
            <p:cNvSpPr>
              <a:spLocks noChangeAspect="1" noChangeArrowheads="1"/>
            </p:cNvSpPr>
            <p:nvPr/>
          </p:nvSpPr>
          <p:spPr bwMode="auto">
            <a:xfrm rot="16200000">
              <a:off x="112443890" y="107481125"/>
              <a:ext cx="60496" cy="1492650"/>
            </a:xfrm>
            <a:prstGeom prst="downArrow">
              <a:avLst>
                <a:gd name="adj1" fmla="val 37454"/>
                <a:gd name="adj2" fmla="val 146785"/>
              </a:avLst>
            </a:prstGeom>
            <a:solidFill>
              <a:srgbClr val="5B9B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eaVert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grpSp>
          <p:nvGrpSpPr>
            <p:cNvPr id="21" name="Group 14"/>
            <p:cNvGrpSpPr>
              <a:grpSpLocks noChangeAspect="1"/>
            </p:cNvGrpSpPr>
            <p:nvPr/>
          </p:nvGrpSpPr>
          <p:grpSpPr bwMode="auto">
            <a:xfrm rot="5400000">
              <a:off x="111689349" y="108198720"/>
              <a:ext cx="96473" cy="59080"/>
              <a:chOff x="110747469" y="109704833"/>
              <a:chExt cx="145818" cy="89299"/>
            </a:xfrm>
          </p:grpSpPr>
          <p:sp>
            <p:nvSpPr>
              <p:cNvPr id="37" name="Oval 15"/>
              <p:cNvSpPr>
                <a:spLocks noChangeAspect="1" noChangeArrowheads="1"/>
              </p:cNvSpPr>
              <p:nvPr/>
            </p:nvSpPr>
            <p:spPr bwMode="auto">
              <a:xfrm>
                <a:off x="110764443" y="109704833"/>
                <a:ext cx="45719" cy="45719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8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110747469" y="109715399"/>
                <a:ext cx="145818" cy="78733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  <p:sp>
          <p:nvSpPr>
            <p:cNvPr id="22" name="Text Box 17"/>
            <p:cNvSpPr txBox="1">
              <a:spLocks noChangeAspect="1" noChangeArrowheads="1"/>
            </p:cNvSpPr>
            <p:nvPr/>
          </p:nvSpPr>
          <p:spPr bwMode="auto">
            <a:xfrm>
              <a:off x="111837087" y="108089427"/>
              <a:ext cx="1300026" cy="138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Aimed at Center of Glass</a:t>
              </a:r>
              <a:endPara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8" descr="Granite"/>
            <p:cNvSpPr>
              <a:spLocks noChangeAspect="1" noChangeArrowheads="1"/>
            </p:cNvSpPr>
            <p:nvPr/>
          </p:nvSpPr>
          <p:spPr bwMode="auto">
            <a:xfrm>
              <a:off x="111679059" y="107290124"/>
              <a:ext cx="30248" cy="151241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24" name="AutoShape 19"/>
            <p:cNvSpPr>
              <a:spLocks noChangeAspect="1" noChangeArrowheads="1"/>
            </p:cNvSpPr>
            <p:nvPr/>
          </p:nvSpPr>
          <p:spPr bwMode="auto">
            <a:xfrm rot="10800000">
              <a:off x="113449370" y="107290124"/>
              <a:ext cx="60496" cy="649232"/>
            </a:xfrm>
            <a:prstGeom prst="downArrow">
              <a:avLst>
                <a:gd name="adj1" fmla="val 21222"/>
                <a:gd name="adj2" fmla="val 155562"/>
              </a:avLst>
            </a:prstGeom>
            <a:solidFill>
              <a:srgbClr val="0C0C0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eaVert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25" name="AutoShape 20"/>
            <p:cNvSpPr>
              <a:spLocks noChangeAspect="1" noChangeArrowheads="1"/>
            </p:cNvSpPr>
            <p:nvPr/>
          </p:nvSpPr>
          <p:spPr bwMode="auto">
            <a:xfrm>
              <a:off x="113449370" y="108153308"/>
              <a:ext cx="60496" cy="649232"/>
            </a:xfrm>
            <a:prstGeom prst="downArrow">
              <a:avLst>
                <a:gd name="adj1" fmla="val 21222"/>
                <a:gd name="adj2" fmla="val 155562"/>
              </a:avLst>
            </a:prstGeom>
            <a:solidFill>
              <a:srgbClr val="0C0C0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eaVert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26" name="Text Box 21"/>
            <p:cNvSpPr txBox="1">
              <a:spLocks noChangeAspect="1" noChangeArrowheads="1"/>
            </p:cNvSpPr>
            <p:nvPr/>
          </p:nvSpPr>
          <p:spPr bwMode="auto">
            <a:xfrm>
              <a:off x="111397819" y="108390943"/>
              <a:ext cx="231858" cy="170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~10’</a:t>
              </a:r>
              <a:endPara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046" name="AutoShape 22"/>
            <p:cNvCxnSpPr>
              <a:cxnSpLocks noChangeAspect="1" noChangeShapeType="1"/>
            </p:cNvCxnSpPr>
            <p:nvPr/>
          </p:nvCxnSpPr>
          <p:spPr bwMode="auto">
            <a:xfrm>
              <a:off x="112981011" y="107298828"/>
              <a:ext cx="604967" cy="0"/>
            </a:xfrm>
            <a:prstGeom prst="straightConnector1">
              <a:avLst/>
            </a:prstGeom>
            <a:noFill/>
            <a:ln w="12700" algn="ctr">
              <a:solidFill>
                <a:srgbClr val="3F3F3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7" name="AutoShape 23"/>
            <p:cNvCxnSpPr>
              <a:cxnSpLocks noChangeAspect="1" noChangeShapeType="1"/>
            </p:cNvCxnSpPr>
            <p:nvPr/>
          </p:nvCxnSpPr>
          <p:spPr bwMode="auto">
            <a:xfrm rot="10800000">
              <a:off x="111515041" y="108180023"/>
              <a:ext cx="241986" cy="0"/>
            </a:xfrm>
            <a:prstGeom prst="straightConnector1">
              <a:avLst/>
            </a:prstGeom>
            <a:noFill/>
            <a:ln w="12700" algn="ctr">
              <a:solidFill>
                <a:srgbClr val="3F3F3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8" name="AutoShape 24"/>
            <p:cNvCxnSpPr>
              <a:cxnSpLocks noChangeAspect="1" noChangeShapeType="1"/>
            </p:cNvCxnSpPr>
            <p:nvPr/>
          </p:nvCxnSpPr>
          <p:spPr bwMode="auto">
            <a:xfrm rot="10800000">
              <a:off x="111515041" y="108773708"/>
              <a:ext cx="241986" cy="0"/>
            </a:xfrm>
            <a:prstGeom prst="straightConnector1">
              <a:avLst/>
            </a:prstGeom>
            <a:noFill/>
            <a:ln w="12700" algn="ctr">
              <a:solidFill>
                <a:srgbClr val="3F3F3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9" name="AutoShape 25"/>
            <p:cNvCxnSpPr>
              <a:cxnSpLocks noChangeAspect="1" noChangeShapeType="1"/>
            </p:cNvCxnSpPr>
            <p:nvPr/>
          </p:nvCxnSpPr>
          <p:spPr bwMode="auto">
            <a:xfrm>
              <a:off x="111515041" y="108179204"/>
              <a:ext cx="0" cy="211739"/>
            </a:xfrm>
            <a:prstGeom prst="straightConnector1">
              <a:avLst/>
            </a:prstGeom>
            <a:noFill/>
            <a:ln w="12700">
              <a:solidFill>
                <a:srgbClr val="3F3F3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50" name="AutoShape 26"/>
            <p:cNvCxnSpPr>
              <a:cxnSpLocks noChangeAspect="1" noChangeShapeType="1"/>
            </p:cNvCxnSpPr>
            <p:nvPr/>
          </p:nvCxnSpPr>
          <p:spPr bwMode="auto">
            <a:xfrm>
              <a:off x="111515040" y="108561361"/>
              <a:ext cx="1" cy="211739"/>
            </a:xfrm>
            <a:prstGeom prst="straightConnector1">
              <a:avLst/>
            </a:prstGeom>
            <a:noFill/>
            <a:ln w="12700" algn="ctr">
              <a:solidFill>
                <a:srgbClr val="3F3F3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51" name="AutoShape 27"/>
            <p:cNvCxnSpPr>
              <a:cxnSpLocks noChangeAspect="1" noChangeShapeType="1"/>
            </p:cNvCxnSpPr>
            <p:nvPr/>
          </p:nvCxnSpPr>
          <p:spPr bwMode="auto">
            <a:xfrm>
              <a:off x="112981011" y="108796957"/>
              <a:ext cx="604967" cy="0"/>
            </a:xfrm>
            <a:prstGeom prst="straightConnector1">
              <a:avLst/>
            </a:prstGeom>
            <a:noFill/>
            <a:ln w="12700" algn="ctr">
              <a:solidFill>
                <a:srgbClr val="3F3F3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27" name="Text Box 28"/>
            <p:cNvSpPr txBox="1">
              <a:spLocks noChangeAspect="1" noChangeArrowheads="1"/>
            </p:cNvSpPr>
            <p:nvPr/>
          </p:nvSpPr>
          <p:spPr bwMode="auto">
            <a:xfrm>
              <a:off x="113327421" y="107924148"/>
              <a:ext cx="303161" cy="247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25’</a:t>
              </a:r>
              <a:endPara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053" name="AutoShape 29"/>
            <p:cNvCxnSpPr>
              <a:cxnSpLocks noChangeAspect="1" noChangeShapeType="1"/>
            </p:cNvCxnSpPr>
            <p:nvPr/>
          </p:nvCxnSpPr>
          <p:spPr bwMode="auto">
            <a:xfrm rot="5400000">
              <a:off x="113008724" y="108849590"/>
              <a:ext cx="423477" cy="0"/>
            </a:xfrm>
            <a:prstGeom prst="straightConnector1">
              <a:avLst/>
            </a:prstGeom>
            <a:noFill/>
            <a:ln w="12700" algn="ctr">
              <a:solidFill>
                <a:srgbClr val="3F3F3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54" name="AutoShape 30"/>
            <p:cNvCxnSpPr>
              <a:cxnSpLocks noChangeAspect="1" noChangeShapeType="1"/>
            </p:cNvCxnSpPr>
            <p:nvPr/>
          </p:nvCxnSpPr>
          <p:spPr bwMode="auto">
            <a:xfrm rot="5400000">
              <a:off x="111467320" y="108849590"/>
              <a:ext cx="423477" cy="0"/>
            </a:xfrm>
            <a:prstGeom prst="straightConnector1">
              <a:avLst/>
            </a:prstGeom>
            <a:noFill/>
            <a:ln w="12700" algn="ctr">
              <a:solidFill>
                <a:srgbClr val="3F3F3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28" name="AutoShape 31"/>
            <p:cNvSpPr>
              <a:spLocks noChangeAspect="1" noChangeArrowheads="1"/>
            </p:cNvSpPr>
            <p:nvPr/>
          </p:nvSpPr>
          <p:spPr bwMode="auto">
            <a:xfrm rot="10800000">
              <a:off x="109842920" y="107545553"/>
              <a:ext cx="1554899" cy="1554899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B0F0">
                    <a:gamma/>
                    <a:tint val="20000"/>
                    <a:invGamma/>
                  </a:srgbClr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29" name="AutoShape 32"/>
            <p:cNvSpPr>
              <a:spLocks noChangeAspect="1" noChangeArrowheads="1"/>
            </p:cNvSpPr>
            <p:nvPr/>
          </p:nvSpPr>
          <p:spPr bwMode="auto">
            <a:xfrm rot="5400000">
              <a:off x="110145556" y="107090823"/>
              <a:ext cx="62196" cy="667468"/>
            </a:xfrm>
            <a:prstGeom prst="downArrow">
              <a:avLst>
                <a:gd name="adj1" fmla="val 21222"/>
                <a:gd name="adj2" fmla="val 155560"/>
              </a:avLst>
            </a:prstGeom>
            <a:solidFill>
              <a:srgbClr val="2626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eaVert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30" name="AutoShape 33"/>
            <p:cNvSpPr>
              <a:spLocks noChangeAspect="1" noChangeArrowheads="1"/>
            </p:cNvSpPr>
            <p:nvPr/>
          </p:nvSpPr>
          <p:spPr bwMode="auto">
            <a:xfrm rot="16200000">
              <a:off x="111032987" y="107090822"/>
              <a:ext cx="62196" cy="667469"/>
            </a:xfrm>
            <a:prstGeom prst="downArrow">
              <a:avLst>
                <a:gd name="adj1" fmla="val 21222"/>
                <a:gd name="adj2" fmla="val 155560"/>
              </a:avLst>
            </a:prstGeom>
            <a:solidFill>
              <a:srgbClr val="2626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eaVert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31" name="Text Box 34"/>
            <p:cNvSpPr txBox="1">
              <a:spLocks noChangeAspect="1" noChangeArrowheads="1"/>
            </p:cNvSpPr>
            <p:nvPr/>
          </p:nvSpPr>
          <p:spPr bwMode="auto">
            <a:xfrm>
              <a:off x="110505928" y="107293952"/>
              <a:ext cx="242265" cy="25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25’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AutoShape 35"/>
            <p:cNvSpPr>
              <a:spLocks noChangeAspect="1" noChangeArrowheads="1"/>
            </p:cNvSpPr>
            <p:nvPr/>
          </p:nvSpPr>
          <p:spPr bwMode="auto">
            <a:xfrm rot="10800000">
              <a:off x="109711877" y="107545553"/>
              <a:ext cx="62195" cy="667469"/>
            </a:xfrm>
            <a:prstGeom prst="downArrow">
              <a:avLst>
                <a:gd name="adj1" fmla="val 21222"/>
                <a:gd name="adj2" fmla="val 155563"/>
              </a:avLst>
            </a:prstGeom>
            <a:solidFill>
              <a:srgbClr val="2626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eaVert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33" name="AutoShape 36"/>
            <p:cNvSpPr>
              <a:spLocks noChangeAspect="1" noChangeArrowheads="1"/>
            </p:cNvSpPr>
            <p:nvPr/>
          </p:nvSpPr>
          <p:spPr bwMode="auto">
            <a:xfrm>
              <a:off x="109711877" y="108432983"/>
              <a:ext cx="62195" cy="667469"/>
            </a:xfrm>
            <a:prstGeom prst="downArrow">
              <a:avLst>
                <a:gd name="adj1" fmla="val 21222"/>
                <a:gd name="adj2" fmla="val 155563"/>
              </a:avLst>
            </a:prstGeom>
            <a:solidFill>
              <a:srgbClr val="2626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eaVert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34" name="Text Box 37"/>
            <p:cNvSpPr txBox="1">
              <a:spLocks noChangeAspect="1" noChangeArrowheads="1"/>
            </p:cNvSpPr>
            <p:nvPr/>
          </p:nvSpPr>
          <p:spPr bwMode="auto">
            <a:xfrm>
              <a:off x="109632360" y="108194542"/>
              <a:ext cx="219962" cy="254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25’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Oval 38"/>
            <p:cNvSpPr>
              <a:spLocks noChangeAspect="1" noChangeArrowheads="1"/>
            </p:cNvSpPr>
            <p:nvPr/>
          </p:nvSpPr>
          <p:spPr bwMode="auto">
            <a:xfrm>
              <a:off x="110603776" y="109039712"/>
              <a:ext cx="31098" cy="3109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36" name="Rectangle 39"/>
            <p:cNvSpPr>
              <a:spLocks noChangeAspect="1" noChangeArrowheads="1"/>
            </p:cNvSpPr>
            <p:nvPr/>
          </p:nvSpPr>
          <p:spPr bwMode="auto">
            <a:xfrm>
              <a:off x="110569948" y="109046899"/>
              <a:ext cx="99183" cy="53553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cxnSp>
          <p:nvCxnSpPr>
            <p:cNvPr id="1064" name="AutoShape 40"/>
            <p:cNvCxnSpPr>
              <a:cxnSpLocks noChangeAspect="1" noChangeShapeType="1"/>
            </p:cNvCxnSpPr>
            <p:nvPr/>
          </p:nvCxnSpPr>
          <p:spPr bwMode="auto">
            <a:xfrm rot="5400000">
              <a:off x="111242329" y="107509256"/>
              <a:ext cx="310980" cy="0"/>
            </a:xfrm>
            <a:prstGeom prst="straightConnector1">
              <a:avLst/>
            </a:prstGeom>
            <a:noFill/>
            <a:ln w="12700" algn="ctr">
              <a:solidFill>
                <a:srgbClr val="3F3F3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65" name="AutoShape 41"/>
            <p:cNvCxnSpPr>
              <a:cxnSpLocks noChangeAspect="1" noChangeShapeType="1"/>
            </p:cNvCxnSpPr>
            <p:nvPr/>
          </p:nvCxnSpPr>
          <p:spPr bwMode="auto">
            <a:xfrm rot="5400000">
              <a:off x="109687430" y="107509256"/>
              <a:ext cx="310980" cy="0"/>
            </a:xfrm>
            <a:prstGeom prst="straightConnector1">
              <a:avLst/>
            </a:prstGeom>
            <a:noFill/>
            <a:ln w="12700" algn="ctr">
              <a:solidFill>
                <a:srgbClr val="3F3F3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66" name="AutoShape 42"/>
            <p:cNvCxnSpPr>
              <a:cxnSpLocks noChangeAspect="1" noChangeShapeType="1"/>
            </p:cNvCxnSpPr>
            <p:nvPr/>
          </p:nvCxnSpPr>
          <p:spPr bwMode="auto">
            <a:xfrm>
              <a:off x="109667145" y="107551768"/>
              <a:ext cx="310979" cy="0"/>
            </a:xfrm>
            <a:prstGeom prst="straightConnector1">
              <a:avLst/>
            </a:prstGeom>
            <a:noFill/>
            <a:ln w="12700" algn="ctr">
              <a:solidFill>
                <a:srgbClr val="3F3F3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67" name="AutoShape 43"/>
            <p:cNvCxnSpPr>
              <a:cxnSpLocks noChangeAspect="1" noChangeShapeType="1"/>
            </p:cNvCxnSpPr>
            <p:nvPr/>
          </p:nvCxnSpPr>
          <p:spPr bwMode="auto">
            <a:xfrm>
              <a:off x="109667145" y="109091979"/>
              <a:ext cx="932939" cy="0"/>
            </a:xfrm>
            <a:prstGeom prst="straightConnector1">
              <a:avLst/>
            </a:prstGeom>
            <a:noFill/>
            <a:ln w="12700" algn="ctr">
              <a:solidFill>
                <a:srgbClr val="3F3F3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353028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Sensor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Wiring Details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11" y="2728746"/>
            <a:ext cx="8050761" cy="3251617"/>
          </a:xfrm>
          <a:prstGeom prst="rect">
            <a:avLst/>
          </a:prstGeom>
        </p:spPr>
      </p:pic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970648"/>
              </p:ext>
            </p:extLst>
          </p:nvPr>
        </p:nvGraphicFramePr>
        <p:xfrm>
          <a:off x="812800" y="3055936"/>
          <a:ext cx="5638800" cy="4564063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018691"/>
                <a:gridCol w="3620109"/>
              </a:tblGrid>
              <a:tr h="392897">
                <a:tc>
                  <a:txBody>
                    <a:bodyPr/>
                    <a:lstStyle/>
                    <a:p>
                      <a:pPr marL="0" marR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</a:rPr>
                        <a:t>Wire Type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400" dirty="0">
                          <a:effectLst/>
                        </a:rPr>
                        <a:t>22AWG stranded</a:t>
                      </a:r>
                      <a:endParaRPr lang="en-US" sz="14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2897">
                <a:tc>
                  <a:txBody>
                    <a:bodyPr/>
                    <a:lstStyle/>
                    <a:p>
                      <a:pPr marL="0" marR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</a:rPr>
                        <a:t>Maximum Wire Length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</a:rPr>
                        <a:t>1000 ft.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5046">
                <a:tc>
                  <a:txBody>
                    <a:bodyPr/>
                    <a:lstStyle/>
                    <a:p>
                      <a:pPr marL="0" marR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</a:rPr>
                        <a:t>Terminal Type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</a:rPr>
                        <a:t>Audio Sensor:  Panduit®</a:t>
                      </a:r>
                      <a:br>
                        <a:rPr lang="en-US" sz="1400" kern="1400" dirty="0">
                          <a:effectLst/>
                        </a:rPr>
                      </a:br>
                      <a:r>
                        <a:rPr lang="en-US" sz="1400" kern="1400" dirty="0">
                          <a:effectLst/>
                        </a:rPr>
                        <a:t>FlexIP and Audio-8 Pro:  Screw Terminal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1387">
                <a:tc>
                  <a:txBody>
                    <a:bodyPr/>
                    <a:lstStyle/>
                    <a:p>
                      <a:pPr marL="0" marR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</a:rPr>
                        <a:t>Red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</a:rPr>
                        <a:t>+12V DC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2897">
                <a:tc>
                  <a:txBody>
                    <a:bodyPr/>
                    <a:lstStyle/>
                    <a:p>
                      <a:pPr marL="0" marR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</a:rPr>
                        <a:t>Black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</a:rPr>
                        <a:t>Ground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7371">
                <a:tc>
                  <a:txBody>
                    <a:bodyPr/>
                    <a:lstStyle/>
                    <a:p>
                      <a:pPr marL="0" marR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</a:rPr>
                        <a:t>Green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</a:rPr>
                        <a:t>Audio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26668">
                <a:tc>
                  <a:txBody>
                    <a:bodyPr/>
                    <a:lstStyle/>
                    <a:p>
                      <a:pPr marL="0" marR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</a:rPr>
                        <a:t>White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</a:rPr>
                        <a:t>Self-test. A test tone is emitted during arming and walk tests to verify that the Audio Sensor’s listening capabilities are properly functioning.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14900">
                <a:tc>
                  <a:txBody>
                    <a:bodyPr/>
                    <a:lstStyle/>
                    <a:p>
                      <a:pPr marL="0" marR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</a:rPr>
                        <a:t>Tamper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</a:rPr>
                        <a:t>TMP terminals on Audio Sensor may be connected to any available, alarm input on the system. Normally Closed.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259274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Audio Sensor</a:t>
            </a:r>
            <a:endParaRPr lang="en-US" dirty="0"/>
          </a:p>
        </p:txBody>
      </p:sp>
      <p:graphicFrame>
        <p:nvGraphicFramePr>
          <p:cNvPr id="50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78232852"/>
              </p:ext>
            </p:extLst>
          </p:nvPr>
        </p:nvGraphicFramePr>
        <p:xfrm>
          <a:off x="1346200" y="2590800"/>
          <a:ext cx="13563600" cy="5120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8464643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1600200"/>
            <a:ext cx="976231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884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1062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STANLEY ToolBox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900363"/>
            <a:ext cx="5791200" cy="49482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Sonitrol companion application for technicians with Windows PC’s</a:t>
            </a:r>
          </a:p>
          <a:p>
            <a:pPr>
              <a:spcBef>
                <a:spcPts val="1200"/>
              </a:spcBef>
            </a:pPr>
            <a:r>
              <a:rPr lang="en-US" dirty="0"/>
              <a:t>Common Uses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Firmware Updates to panel and modules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Communication Test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Glass Break Test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Troubleshooting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Communications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Access Control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Alarm Inputs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Auxiliary Outputs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Arming and Disarming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005629" y="4946112"/>
            <a:ext cx="8094702" cy="1820460"/>
            <a:chOff x="7227702" y="4452244"/>
            <a:chExt cx="7166200" cy="164375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02" y="4452244"/>
              <a:ext cx="7166200" cy="16437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61600" y="4893738"/>
              <a:ext cx="2004278" cy="497412"/>
            </a:xfrm>
            <a:prstGeom prst="rect">
              <a:avLst/>
            </a:prstGeom>
          </p:spPr>
        </p:pic>
      </p:grpSp>
      <p:sp>
        <p:nvSpPr>
          <p:cNvPr id="18" name="Line Callout 1 17"/>
          <p:cNvSpPr/>
          <p:nvPr/>
        </p:nvSpPr>
        <p:spPr>
          <a:xfrm flipH="1">
            <a:off x="9002590" y="2387689"/>
            <a:ext cx="1677676" cy="639607"/>
          </a:xfrm>
          <a:prstGeom prst="borderCallout1">
            <a:avLst>
              <a:gd name="adj1" fmla="val 49713"/>
              <a:gd name="adj2" fmla="val -4755"/>
              <a:gd name="adj3" fmla="val 486276"/>
              <a:gd name="adj4" fmla="val -3602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84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 Firmware Download</a:t>
            </a:r>
          </a:p>
        </p:txBody>
      </p:sp>
      <p:sp>
        <p:nvSpPr>
          <p:cNvPr id="16" name="Line Callout 1 15"/>
          <p:cNvSpPr/>
          <p:nvPr/>
        </p:nvSpPr>
        <p:spPr>
          <a:xfrm flipH="1">
            <a:off x="8461361" y="3399254"/>
            <a:ext cx="1344033" cy="632908"/>
          </a:xfrm>
          <a:prstGeom prst="borderCallout1">
            <a:avLst>
              <a:gd name="adj1" fmla="val 49713"/>
              <a:gd name="adj2" fmla="val -4755"/>
              <a:gd name="adj3" fmla="val 330384"/>
              <a:gd name="adj4" fmla="val -6587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84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 Debug</a:t>
            </a:r>
          </a:p>
        </p:txBody>
      </p:sp>
      <p:sp>
        <p:nvSpPr>
          <p:cNvPr id="15" name="Line Callout 1 14"/>
          <p:cNvSpPr/>
          <p:nvPr/>
        </p:nvSpPr>
        <p:spPr>
          <a:xfrm>
            <a:off x="13078857" y="3489725"/>
            <a:ext cx="1387111" cy="639607"/>
          </a:xfrm>
          <a:prstGeom prst="borderCallout1">
            <a:avLst>
              <a:gd name="adj1" fmla="val 18750"/>
              <a:gd name="adj2" fmla="val -8333"/>
              <a:gd name="adj3" fmla="val 306530"/>
              <a:gd name="adj4" fmla="val -4491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84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Advanced Audio Test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12504843" y="2387689"/>
            <a:ext cx="1148029" cy="639607"/>
          </a:xfrm>
          <a:prstGeom prst="borderCallout1">
            <a:avLst>
              <a:gd name="adj1" fmla="val 18750"/>
              <a:gd name="adj2" fmla="val -8333"/>
              <a:gd name="adj3" fmla="val 479658"/>
              <a:gd name="adj4" fmla="val -5337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84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Standalone Test</a:t>
            </a:r>
          </a:p>
        </p:txBody>
      </p:sp>
    </p:spTree>
    <p:extLst>
      <p:ext uri="{BB962C8B-B14F-4D97-AF65-F5344CB8AC3E}">
        <p14:creationId xmlns:p14="http://schemas.microsoft.com/office/powerpoint/2010/main" val="3100344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ToolBox - LAN Firmware Download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the LAN Firmware Download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900363"/>
            <a:ext cx="6324600" cy="4948237"/>
          </a:xfrm>
        </p:spPr>
        <p:txBody>
          <a:bodyPr/>
          <a:lstStyle/>
          <a:p>
            <a:r>
              <a:rPr lang="en-US" dirty="0"/>
              <a:t>Get latest firmware online</a:t>
            </a:r>
          </a:p>
          <a:p>
            <a:pPr lvl="1"/>
            <a:r>
              <a:rPr lang="en-US" dirty="0">
                <a:hlinkClick r:id="rId2"/>
              </a:rPr>
              <a:t>http://resource.sonitrol.com/library/asset/document/firmware-bundle</a:t>
            </a:r>
            <a:endParaRPr lang="en-US" dirty="0"/>
          </a:p>
          <a:p>
            <a:pPr lvl="1"/>
            <a:r>
              <a:rPr lang="en-US" dirty="0"/>
              <a:t>Updates often contain performance improvements, and </a:t>
            </a:r>
            <a:r>
              <a:rPr lang="en-US" dirty="0" smtClean="0"/>
              <a:t>new features</a:t>
            </a:r>
            <a:endParaRPr lang="en-US" dirty="0"/>
          </a:p>
          <a:p>
            <a:r>
              <a:rPr lang="en-US" dirty="0"/>
              <a:t>Connect laptop to panel or modules LAN</a:t>
            </a:r>
          </a:p>
          <a:p>
            <a:r>
              <a:rPr lang="en-US" dirty="0"/>
              <a:t>Select your laptops wired network adapter from the drop-down box, then select the Connect button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00" y="2046288"/>
            <a:ext cx="4150884" cy="5802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643231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ToolBox - LAN Firmware Download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Images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900363"/>
            <a:ext cx="3387211" cy="4948237"/>
          </a:xfrm>
        </p:spPr>
        <p:txBody>
          <a:bodyPr/>
          <a:lstStyle/>
          <a:p>
            <a:r>
              <a:rPr lang="en-US" dirty="0"/>
              <a:t>Select the Add Images button and browse to the firmware files saved on your </a:t>
            </a:r>
            <a:r>
              <a:rPr lang="en-US" dirty="0" smtClean="0"/>
              <a:t>PC</a:t>
            </a:r>
            <a:endParaRPr lang="en-US" dirty="0"/>
          </a:p>
          <a:p>
            <a:r>
              <a:rPr lang="en-US" dirty="0"/>
              <a:t>Add images for each device that is on the </a:t>
            </a:r>
            <a:r>
              <a:rPr lang="en-US" dirty="0" smtClean="0"/>
              <a:t>system</a:t>
            </a:r>
            <a:endParaRPr lang="en-US" dirty="0"/>
          </a:p>
          <a:p>
            <a:r>
              <a:rPr lang="en-US" dirty="0"/>
              <a:t>Use the latest versions unless instructed otherwise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42" y="2046288"/>
            <a:ext cx="3794639" cy="5282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45" y="4313589"/>
            <a:ext cx="5636909" cy="3535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200" y="2002172"/>
            <a:ext cx="3798047" cy="530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3857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ToolBox - LAN Firmware Download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 Devices, then Start Download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900363"/>
            <a:ext cx="5486401" cy="4948237"/>
          </a:xfrm>
        </p:spPr>
        <p:txBody>
          <a:bodyPr/>
          <a:lstStyle/>
          <a:p>
            <a:r>
              <a:rPr lang="en-US" dirty="0"/>
              <a:t>Devices selected cannot be downloaded unless a version has already been added for that device type using the Add Image(s) </a:t>
            </a:r>
            <a:r>
              <a:rPr lang="en-US" dirty="0" smtClean="0"/>
              <a:t>button</a:t>
            </a:r>
          </a:p>
          <a:p>
            <a:r>
              <a:rPr lang="en-US" dirty="0"/>
              <a:t>Select the Start Download button</a:t>
            </a:r>
          </a:p>
          <a:p>
            <a:r>
              <a:rPr lang="en-US" dirty="0"/>
              <a:t>Successful updates are shown in </a:t>
            </a:r>
            <a:r>
              <a:rPr lang="en-US" dirty="0" smtClean="0"/>
              <a:t>green</a:t>
            </a:r>
            <a:endParaRPr lang="en-US" dirty="0"/>
          </a:p>
          <a:p>
            <a:r>
              <a:rPr lang="en-US" dirty="0"/>
              <a:t>Failed updates are shown in red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228" y="5285947"/>
            <a:ext cx="5043943" cy="2290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88" y="2046288"/>
            <a:ext cx="4650875" cy="3965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223460"/>
            <a:ext cx="4972756" cy="225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08247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ToolBox – Panel Debug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the LAN Debug Window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900363"/>
            <a:ext cx="3886201" cy="4948237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Connect laptop to panel or modules LAN.</a:t>
            </a:r>
          </a:p>
          <a:p>
            <a:pPr>
              <a:spcBef>
                <a:spcPts val="3000"/>
              </a:spcBef>
            </a:pPr>
            <a:r>
              <a:rPr lang="en-US" dirty="0"/>
              <a:t>Select your laptops wired network adapter from the drop-down box, then select the Connect button.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3081908"/>
            <a:ext cx="8463461" cy="4519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Line Callout 1 7"/>
          <p:cNvSpPr/>
          <p:nvPr/>
        </p:nvSpPr>
        <p:spPr>
          <a:xfrm>
            <a:off x="13296869" y="1890713"/>
            <a:ext cx="1706351" cy="911988"/>
          </a:xfrm>
          <a:prstGeom prst="borderCallout1">
            <a:avLst>
              <a:gd name="adj1" fmla="val 48858"/>
              <a:gd name="adj2" fmla="val -770"/>
              <a:gd name="adj3" fmla="val 170125"/>
              <a:gd name="adj4" fmla="val -1998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84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Clear Buffer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clears all previous data from screen</a:t>
            </a:r>
          </a:p>
        </p:txBody>
      </p:sp>
      <p:sp>
        <p:nvSpPr>
          <p:cNvPr id="11" name="Line Callout 1 10"/>
          <p:cNvSpPr/>
          <p:nvPr/>
        </p:nvSpPr>
        <p:spPr>
          <a:xfrm flipH="1">
            <a:off x="9682378" y="1781402"/>
            <a:ext cx="1861448" cy="1021299"/>
          </a:xfrm>
          <a:prstGeom prst="borderCallout1">
            <a:avLst>
              <a:gd name="adj1" fmla="val 49928"/>
              <a:gd name="adj2" fmla="val -350"/>
              <a:gd name="adj3" fmla="val 160784"/>
              <a:gd name="adj4" fmla="val -3582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84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Turn Auto-Scroll Off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pause the screen to get a better look at events. </a:t>
            </a:r>
          </a:p>
        </p:txBody>
      </p:sp>
      <p:sp>
        <p:nvSpPr>
          <p:cNvPr id="12" name="Line Callout 1 11"/>
          <p:cNvSpPr/>
          <p:nvPr/>
        </p:nvSpPr>
        <p:spPr>
          <a:xfrm flipH="1">
            <a:off x="2215245" y="6324600"/>
            <a:ext cx="2483756" cy="1079730"/>
          </a:xfrm>
          <a:prstGeom prst="borderCallout1">
            <a:avLst>
              <a:gd name="adj1" fmla="val 48858"/>
              <a:gd name="adj2" fmla="val -770"/>
              <a:gd name="adj3" fmla="val 68236"/>
              <a:gd name="adj4" fmla="val -5206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84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Command buttons can be used to assist the technician in several different scenarios.</a:t>
            </a:r>
          </a:p>
        </p:txBody>
      </p:sp>
    </p:spTree>
    <p:extLst>
      <p:ext uri="{BB962C8B-B14F-4D97-AF65-F5344CB8AC3E}">
        <p14:creationId xmlns:p14="http://schemas.microsoft.com/office/powerpoint/2010/main" val="412459766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itle &amp; Bullets">
  <a:themeElements>
    <a:clrScheme name="SNDA 2016 Color Pallet">
      <a:dk1>
        <a:srgbClr val="000000"/>
      </a:dk1>
      <a:lt1>
        <a:srgbClr val="FFFFFF"/>
      </a:lt1>
      <a:dk2>
        <a:srgbClr val="1B3A67"/>
      </a:dk2>
      <a:lt2>
        <a:srgbClr val="FFFEFE"/>
      </a:lt2>
      <a:accent1>
        <a:srgbClr val="C6B084"/>
      </a:accent1>
      <a:accent2>
        <a:srgbClr val="6E011A"/>
      </a:accent2>
      <a:accent3>
        <a:srgbClr val="004479"/>
      </a:accent3>
      <a:accent4>
        <a:srgbClr val="4C4D4C"/>
      </a:accent4>
      <a:accent5>
        <a:srgbClr val="CACBCA"/>
      </a:accent5>
      <a:accent6>
        <a:srgbClr val="C89722"/>
      </a:accent6>
      <a:hlink>
        <a:srgbClr val="6193BF"/>
      </a:hlink>
      <a:folHlink>
        <a:srgbClr val="716471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Pages>0</Pages>
  <Words>1971</Words>
  <Characters>0</Characters>
  <Application>Microsoft Office PowerPoint</Application>
  <PresentationFormat>Custom</PresentationFormat>
  <Lines>0</Lines>
  <Paragraphs>437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ＭＳ Ｐゴシック</vt:lpstr>
      <vt:lpstr>ＭＳ Ｐゴシック</vt:lpstr>
      <vt:lpstr>Abadi MT Condensed Extra Bold</vt:lpstr>
      <vt:lpstr>Arial</vt:lpstr>
      <vt:lpstr>Calibri</vt:lpstr>
      <vt:lpstr>Calisto MT</vt:lpstr>
      <vt:lpstr>Gill Sans Light</vt:lpstr>
      <vt:lpstr>Myriad Pro</vt:lpstr>
      <vt:lpstr>Times New Roman</vt:lpstr>
      <vt:lpstr>Wingdings</vt:lpstr>
      <vt:lpstr>ヒラギノ角ゴ ProN W3</vt:lpstr>
      <vt:lpstr>Title &amp; Bullets</vt:lpstr>
      <vt:lpstr>Performance Tuning FlexIP </vt:lpstr>
      <vt:lpstr>Performance Tuning FlexIP</vt:lpstr>
      <vt:lpstr>Performance Tuning FlexIP</vt:lpstr>
      <vt:lpstr>STANLEY ToolBox</vt:lpstr>
      <vt:lpstr>STANLEY ToolBox Overview</vt:lpstr>
      <vt:lpstr>ToolBox - LAN Firmware Download</vt:lpstr>
      <vt:lpstr>ToolBox - LAN Firmware Download</vt:lpstr>
      <vt:lpstr>ToolBox - LAN Firmware Download</vt:lpstr>
      <vt:lpstr>ToolBox – Panel Debug</vt:lpstr>
      <vt:lpstr>ToolBox – Panel Debug</vt:lpstr>
      <vt:lpstr>ToolBox – Panel Debug</vt:lpstr>
      <vt:lpstr>ToolBox – Panel Debug</vt:lpstr>
      <vt:lpstr>ToolBox – Panel Debug</vt:lpstr>
      <vt:lpstr>ToolBox – Panel Debug</vt:lpstr>
      <vt:lpstr>ToolBox – Panel Debug</vt:lpstr>
      <vt:lpstr>ToolBox – Panel Debug</vt:lpstr>
      <vt:lpstr>ToolBox – Panel Debug</vt:lpstr>
      <vt:lpstr>ToolBox – Panel Debug</vt:lpstr>
      <vt:lpstr>ToolBox – Panel Debug</vt:lpstr>
      <vt:lpstr>ToolBox – Standalone Test</vt:lpstr>
      <vt:lpstr>ToolBox – Standalone Test</vt:lpstr>
      <vt:lpstr>ToolBox – Standalone Test</vt:lpstr>
      <vt:lpstr>ToolBox – Standalone Test</vt:lpstr>
      <vt:lpstr>Commonly Asked Questions</vt:lpstr>
      <vt:lpstr>IP Troubleshooting</vt:lpstr>
      <vt:lpstr>Troubleshooting IP Communication</vt:lpstr>
      <vt:lpstr>Firewall Rules</vt:lpstr>
      <vt:lpstr>Firewall Rules</vt:lpstr>
      <vt:lpstr>Troubleshooting Cell Communication</vt:lpstr>
      <vt:lpstr>Cradlepoint Install</vt:lpstr>
      <vt:lpstr>Cradlepoint Install</vt:lpstr>
      <vt:lpstr>Cradlepoint Install</vt:lpstr>
      <vt:lpstr>Cradlepoint Install</vt:lpstr>
      <vt:lpstr>Cradlepoint Install</vt:lpstr>
      <vt:lpstr>Mobile App</vt:lpstr>
      <vt:lpstr>Resource.Sonitrol.com</vt:lpstr>
      <vt:lpstr>New Products</vt:lpstr>
      <vt:lpstr>Audio Sensor Enhancements</vt:lpstr>
      <vt:lpstr>Access-4 Pro Module</vt:lpstr>
      <vt:lpstr>Audio-8 Pro Module</vt:lpstr>
      <vt:lpstr>Audio Sensor</vt:lpstr>
      <vt:lpstr>Audio Sensor</vt:lpstr>
      <vt:lpstr>Audio Sensor</vt:lpstr>
      <vt:lpstr>Troubleshooting Audio Sensor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Nicholas Joseph</dc:creator>
  <cp:keywords/>
  <dc:description/>
  <cp:lastModifiedBy>Joshua</cp:lastModifiedBy>
  <cp:revision>78</cp:revision>
  <dcterms:created xsi:type="dcterms:W3CDTF">2016-01-07T20:30:08Z</dcterms:created>
  <dcterms:modified xsi:type="dcterms:W3CDTF">2016-04-12T10:41:26Z</dcterms:modified>
</cp:coreProperties>
</file>